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handoutMasterIdLst>
    <p:handoutMasterId r:id="rId56"/>
  </p:handoutMasterIdLst>
  <p:sldIdLst>
    <p:sldId id="293" r:id="rId2"/>
    <p:sldId id="348" r:id="rId3"/>
    <p:sldId id="349" r:id="rId4"/>
    <p:sldId id="347" r:id="rId5"/>
    <p:sldId id="355" r:id="rId6"/>
    <p:sldId id="343" r:id="rId7"/>
    <p:sldId id="344" r:id="rId8"/>
    <p:sldId id="350" r:id="rId9"/>
    <p:sldId id="352" r:id="rId10"/>
    <p:sldId id="353" r:id="rId11"/>
    <p:sldId id="351" r:id="rId12"/>
    <p:sldId id="356" r:id="rId13"/>
    <p:sldId id="345" r:id="rId14"/>
    <p:sldId id="359" r:id="rId15"/>
    <p:sldId id="346" r:id="rId16"/>
    <p:sldId id="357" r:id="rId17"/>
    <p:sldId id="358" r:id="rId18"/>
    <p:sldId id="361" r:id="rId19"/>
    <p:sldId id="364" r:id="rId20"/>
    <p:sldId id="365" r:id="rId21"/>
    <p:sldId id="366" r:id="rId22"/>
    <p:sldId id="367" r:id="rId23"/>
    <p:sldId id="368" r:id="rId24"/>
    <p:sldId id="369" r:id="rId25"/>
    <p:sldId id="370" r:id="rId26"/>
    <p:sldId id="371" r:id="rId27"/>
    <p:sldId id="372" r:id="rId28"/>
    <p:sldId id="373" r:id="rId29"/>
    <p:sldId id="374" r:id="rId30"/>
    <p:sldId id="375" r:id="rId31"/>
    <p:sldId id="360" r:id="rId32"/>
    <p:sldId id="362" r:id="rId33"/>
    <p:sldId id="363" r:id="rId34"/>
    <p:sldId id="342" r:id="rId35"/>
    <p:sldId id="294" r:id="rId36"/>
    <p:sldId id="322" r:id="rId37"/>
    <p:sldId id="337" r:id="rId38"/>
    <p:sldId id="324" r:id="rId39"/>
    <p:sldId id="331" r:id="rId40"/>
    <p:sldId id="339" r:id="rId41"/>
    <p:sldId id="290" r:id="rId42"/>
    <p:sldId id="314" r:id="rId43"/>
    <p:sldId id="333" r:id="rId44"/>
    <p:sldId id="332" r:id="rId45"/>
    <p:sldId id="330" r:id="rId46"/>
    <p:sldId id="328" r:id="rId47"/>
    <p:sldId id="320" r:id="rId48"/>
    <p:sldId id="334" r:id="rId49"/>
    <p:sldId id="335" r:id="rId50"/>
    <p:sldId id="340" r:id="rId51"/>
    <p:sldId id="376" r:id="rId52"/>
    <p:sldId id="377" r:id="rId53"/>
    <p:sldId id="378" r:id="rId5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2E21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560" y="8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C14CE34C-4E3F-41CD-9352-65B204218701}" type="datetimeFigureOut">
              <a:rPr lang="en-US" smtClean="0"/>
              <a:t>6/5/2024</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EEC4B65E-4FE1-41B9-896A-D39490E40CD2}" type="slidenum">
              <a:rPr lang="en-US" smtClean="0"/>
              <a:t>‹#›</a:t>
            </a:fld>
            <a:endParaRPr lang="en-US"/>
          </a:p>
        </p:txBody>
      </p:sp>
    </p:spTree>
    <p:extLst>
      <p:ext uri="{BB962C8B-B14F-4D97-AF65-F5344CB8AC3E}">
        <p14:creationId xmlns:p14="http://schemas.microsoft.com/office/powerpoint/2010/main" val="4049855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0EF6C989-5C37-43A3-A1CD-BDD564018E4C}" type="datetimeFigureOut">
              <a:rPr lang="en-US" smtClean="0"/>
              <a:t>6/5/2024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731313B-3CA4-46F1-83A8-9B5B1115F5AF}" type="slidenum">
              <a:rPr lang="en-US" smtClean="0"/>
              <a:t>‹#›</a:t>
            </a:fld>
            <a:endParaRPr lang="en-US"/>
          </a:p>
        </p:txBody>
      </p:sp>
    </p:spTree>
    <p:extLst>
      <p:ext uri="{BB962C8B-B14F-4D97-AF65-F5344CB8AC3E}">
        <p14:creationId xmlns:p14="http://schemas.microsoft.com/office/powerpoint/2010/main" val="1356899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313B-3CA4-46F1-83A8-9B5B1115F5AF}" type="slidenum">
              <a:rPr lang="en-US" smtClean="0"/>
              <a:t>35</a:t>
            </a:fld>
            <a:endParaRPr lang="en-US"/>
          </a:p>
        </p:txBody>
      </p:sp>
    </p:spTree>
    <p:extLst>
      <p:ext uri="{BB962C8B-B14F-4D97-AF65-F5344CB8AC3E}">
        <p14:creationId xmlns:p14="http://schemas.microsoft.com/office/powerpoint/2010/main" val="3218192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313B-3CA4-46F1-83A8-9B5B1115F5AF}" type="slidenum">
              <a:rPr lang="en-US" smtClean="0"/>
              <a:t>37</a:t>
            </a:fld>
            <a:endParaRPr lang="en-US"/>
          </a:p>
        </p:txBody>
      </p:sp>
    </p:spTree>
    <p:extLst>
      <p:ext uri="{BB962C8B-B14F-4D97-AF65-F5344CB8AC3E}">
        <p14:creationId xmlns:p14="http://schemas.microsoft.com/office/powerpoint/2010/main" val="382303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313B-3CA4-46F1-83A8-9B5B1115F5AF}" type="slidenum">
              <a:rPr lang="en-US" smtClean="0"/>
              <a:t>38</a:t>
            </a:fld>
            <a:endParaRPr lang="en-US"/>
          </a:p>
        </p:txBody>
      </p:sp>
    </p:spTree>
    <p:extLst>
      <p:ext uri="{BB962C8B-B14F-4D97-AF65-F5344CB8AC3E}">
        <p14:creationId xmlns:p14="http://schemas.microsoft.com/office/powerpoint/2010/main" val="320564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48102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AD6B1B3-F1FC-411D-B349-86BD7C3F4E90}" type="slidenum">
              <a:rPr lang="en-US" smtClean="0"/>
              <a:t>‹#›</a:t>
            </a:fld>
            <a:endParaRPr lang="en-US"/>
          </a:p>
        </p:txBody>
      </p:sp>
    </p:spTree>
    <p:extLst>
      <p:ext uri="{BB962C8B-B14F-4D97-AF65-F5344CB8AC3E}">
        <p14:creationId xmlns:p14="http://schemas.microsoft.com/office/powerpoint/2010/main" val="83027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AD6B1B3-F1FC-411D-B349-86BD7C3F4E90}" type="slidenum">
              <a:rPr lang="en-US" smtClean="0"/>
              <a:t>‹#›</a:t>
            </a:fld>
            <a:endParaRPr lang="en-US"/>
          </a:p>
        </p:txBody>
      </p:sp>
    </p:spTree>
    <p:extLst>
      <p:ext uri="{BB962C8B-B14F-4D97-AF65-F5344CB8AC3E}">
        <p14:creationId xmlns:p14="http://schemas.microsoft.com/office/powerpoint/2010/main" val="541963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AD6B1B3-F1FC-411D-B349-86BD7C3F4E90}" type="slidenum">
              <a:rPr lang="en-US" smtClean="0"/>
              <a:t>‹#›</a:t>
            </a:fld>
            <a:endParaRPr lang="en-US"/>
          </a:p>
        </p:txBody>
      </p:sp>
    </p:spTree>
    <p:extLst>
      <p:ext uri="{BB962C8B-B14F-4D97-AF65-F5344CB8AC3E}">
        <p14:creationId xmlns:p14="http://schemas.microsoft.com/office/powerpoint/2010/main" val="3352810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2728" y="352401"/>
            <a:ext cx="10515600" cy="726556"/>
          </a:xfrm>
        </p:spPr>
        <p:txBody>
          <a:bodyPr>
            <a:noAutofit/>
          </a:bodyPr>
          <a:lstStyle>
            <a:lvl1pPr>
              <a:defRPr sz="5400" b="1">
                <a:solidFill>
                  <a:srgbClr val="0070C0"/>
                </a:solidFill>
              </a:defRPr>
            </a:lvl1pPr>
          </a:lstStyle>
          <a:p>
            <a:r>
              <a:rPr lang="en-US" dirty="0"/>
              <a:t>Click to edit Master title style</a:t>
            </a:r>
          </a:p>
        </p:txBody>
      </p:sp>
      <p:sp>
        <p:nvSpPr>
          <p:cNvPr id="3" name="Content Placeholder 2"/>
          <p:cNvSpPr>
            <a:spLocks noGrp="1"/>
          </p:cNvSpPr>
          <p:nvPr>
            <p:ph idx="1"/>
          </p:nvPr>
        </p:nvSpPr>
        <p:spPr>
          <a:xfrm>
            <a:off x="215763" y="1033873"/>
            <a:ext cx="10515600" cy="4634592"/>
          </a:xfrm>
          <a:ln>
            <a:noFill/>
          </a:ln>
        </p:spPr>
        <p:txBody>
          <a:bodyPr>
            <a:normAutofit/>
          </a:bodyPr>
          <a:lstStyle>
            <a:lvl1pPr marL="685800" indent="-457200" algn="just">
              <a:lnSpc>
                <a:spcPct val="100000"/>
              </a:lnSpc>
              <a:spcBef>
                <a:spcPts val="0"/>
              </a:spcBef>
              <a:spcAft>
                <a:spcPts val="600"/>
              </a:spcAft>
              <a:buClr>
                <a:srgbClr val="0070C0"/>
              </a:buClr>
              <a:buSzPct val="90000"/>
              <a:buFont typeface="Wingdings" panose="05000000000000000000" pitchFamily="2" charset="2"/>
              <a:buChar char=""/>
              <a:defRPr sz="3600"/>
            </a:lvl1pPr>
            <a:lvl2pPr marL="1028700" indent="-342900" algn="just">
              <a:lnSpc>
                <a:spcPct val="100000"/>
              </a:lnSpc>
              <a:spcBef>
                <a:spcPts val="0"/>
              </a:spcBef>
              <a:spcAft>
                <a:spcPts val="600"/>
              </a:spcAft>
              <a:buClr>
                <a:srgbClr val="0070C0"/>
              </a:buClr>
              <a:buSzPct val="90000"/>
              <a:buFont typeface="Wingdings" panose="05000000000000000000" pitchFamily="2" charset="2"/>
              <a:buChar char=""/>
              <a:defRPr sz="3600"/>
            </a:lvl2pPr>
            <a:lvl3pPr marL="1485900" indent="-342900" algn="just">
              <a:lnSpc>
                <a:spcPct val="100000"/>
              </a:lnSpc>
              <a:spcBef>
                <a:spcPts val="0"/>
              </a:spcBef>
              <a:spcAft>
                <a:spcPts val="600"/>
              </a:spcAft>
              <a:buClr>
                <a:srgbClr val="0070C0"/>
              </a:buClr>
              <a:buSzPct val="90000"/>
              <a:buFont typeface="Wingdings" panose="05000000000000000000" pitchFamily="2" charset="2"/>
              <a:buChar char=""/>
              <a:defRPr sz="3600"/>
            </a:lvl3pPr>
            <a:lvl4pPr marL="1885950" indent="-285750" algn="just">
              <a:lnSpc>
                <a:spcPct val="100000"/>
              </a:lnSpc>
              <a:spcBef>
                <a:spcPts val="0"/>
              </a:spcBef>
              <a:spcAft>
                <a:spcPts val="600"/>
              </a:spcAft>
              <a:buClr>
                <a:srgbClr val="0070C0"/>
              </a:buClr>
              <a:buSzPct val="90000"/>
              <a:buFont typeface="Wingdings" panose="05000000000000000000" pitchFamily="2" charset="2"/>
              <a:buChar char=""/>
              <a:defRPr sz="3600"/>
            </a:lvl4pPr>
            <a:lvl5pPr marL="2343150" indent="-285750" algn="just">
              <a:lnSpc>
                <a:spcPct val="100000"/>
              </a:lnSpc>
              <a:spcBef>
                <a:spcPts val="0"/>
              </a:spcBef>
              <a:spcAft>
                <a:spcPts val="600"/>
              </a:spcAft>
              <a:buClr>
                <a:srgbClr val="0070C0"/>
              </a:buClr>
              <a:buSzPct val="90000"/>
              <a:buFont typeface="Wingdings" panose="05000000000000000000" pitchFamily="2" charset="2"/>
              <a:buChar cha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xmlns="" id="{F8E6F78C-A0D9-4870-9D22-BA2F68D4605D}"/>
              </a:ext>
            </a:extLst>
          </p:cNvPr>
          <p:cNvCxnSpPr/>
          <p:nvPr userDrawn="1"/>
        </p:nvCxnSpPr>
        <p:spPr>
          <a:xfrm>
            <a:off x="730046" y="6341530"/>
            <a:ext cx="11058832" cy="0"/>
          </a:xfrm>
          <a:prstGeom prst="line">
            <a:avLst/>
          </a:prstGeom>
          <a:ln w="38100">
            <a:gradFill flip="none" rotWithShape="1">
              <a:gsLst>
                <a:gs pos="0">
                  <a:schemeClr val="accent1">
                    <a:lumMod val="5000"/>
                    <a:lumOff val="95000"/>
                  </a:schemeClr>
                </a:gs>
                <a:gs pos="100000">
                  <a:srgbClr val="0070C0">
                    <a:lumMod val="98000"/>
                    <a:lumOff val="2000"/>
                  </a:srgb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6A5B6A0D-366F-4184-8797-642A08DDEFF7}"/>
              </a:ext>
            </a:extLst>
          </p:cNvPr>
          <p:cNvCxnSpPr/>
          <p:nvPr userDrawn="1"/>
        </p:nvCxnSpPr>
        <p:spPr>
          <a:xfrm>
            <a:off x="710380" y="850934"/>
            <a:ext cx="11058832" cy="0"/>
          </a:xfrm>
          <a:prstGeom prst="line">
            <a:avLst/>
          </a:prstGeom>
          <a:ln w="38100">
            <a:gradFill flip="none" rotWithShape="1">
              <a:gsLst>
                <a:gs pos="0">
                  <a:schemeClr val="accent1">
                    <a:lumMod val="5000"/>
                    <a:lumOff val="95000"/>
                  </a:schemeClr>
                </a:gs>
                <a:gs pos="100000">
                  <a:srgbClr val="0070C0">
                    <a:lumMod val="98000"/>
                    <a:lumOff val="200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13" name="Picture 2" descr="BCSIR - Home | Facebook">
            <a:extLst>
              <a:ext uri="{FF2B5EF4-FFF2-40B4-BE49-F238E27FC236}">
                <a16:creationId xmlns:a16="http://schemas.microsoft.com/office/drawing/2014/main" xmlns="" id="{85F7F5DA-79CB-4B2E-B034-6B4130533D6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13756" y="171312"/>
            <a:ext cx="635214" cy="635214"/>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5">
            <a:extLst>
              <a:ext uri="{FF2B5EF4-FFF2-40B4-BE49-F238E27FC236}">
                <a16:creationId xmlns:a16="http://schemas.microsoft.com/office/drawing/2014/main" xmlns="" id="{5C89D19B-402A-4039-B8C8-36935047671C}"/>
              </a:ext>
            </a:extLst>
          </p:cNvPr>
          <p:cNvSpPr>
            <a:spLocks noGrp="1"/>
          </p:cNvSpPr>
          <p:nvPr>
            <p:ph type="sldNum" sz="quarter" idx="4"/>
          </p:nvPr>
        </p:nvSpPr>
        <p:spPr>
          <a:xfrm>
            <a:off x="8610600" y="6400193"/>
            <a:ext cx="2743200" cy="365125"/>
          </a:xfrm>
          <a:prstGeom prst="rect">
            <a:avLst/>
          </a:prstGeom>
        </p:spPr>
        <p:txBody>
          <a:bodyPr/>
          <a:lstStyle>
            <a:lvl1pPr algn="r">
              <a:defRPr sz="2800" b="1">
                <a:solidFill>
                  <a:srgbClr val="0070C0"/>
                </a:solidFill>
              </a:defRPr>
            </a:lvl1pPr>
          </a:lstStyle>
          <a:p>
            <a:fld id="{AAD6B1B3-F1FC-411D-B349-86BD7C3F4E90}" type="slidenum">
              <a:rPr lang="en-US" smtClean="0"/>
              <a:pPr/>
              <a:t>‹#›</a:t>
            </a:fld>
            <a:endParaRPr lang="en-US" dirty="0"/>
          </a:p>
        </p:txBody>
      </p:sp>
      <p:sp>
        <p:nvSpPr>
          <p:cNvPr id="22" name="Slide Number Placeholder 5">
            <a:extLst>
              <a:ext uri="{FF2B5EF4-FFF2-40B4-BE49-F238E27FC236}">
                <a16:creationId xmlns:a16="http://schemas.microsoft.com/office/drawing/2014/main" xmlns="" id="{29B1F236-6929-4E49-BD91-3E7014919D8C}"/>
              </a:ext>
            </a:extLst>
          </p:cNvPr>
          <p:cNvSpPr txBox="1">
            <a:spLocks/>
          </p:cNvSpPr>
          <p:nvPr userDrawn="1"/>
        </p:nvSpPr>
        <p:spPr>
          <a:xfrm>
            <a:off x="5344885" y="6400192"/>
            <a:ext cx="2743200" cy="365125"/>
          </a:xfrm>
          <a:prstGeom prst="rect">
            <a:avLst/>
          </a:prstGeom>
        </p:spPr>
        <p:txBody>
          <a:bodyPr/>
          <a:lstStyle>
            <a:defPPr>
              <a:defRPr lang="en-US"/>
            </a:defPPr>
            <a:lvl1pPr marL="0" algn="r" defTabSz="914400" rtl="0" eaLnBrk="1" latinLnBrk="0" hangingPunct="1">
              <a:defRPr sz="2800" b="1" kern="1200">
                <a:solidFill>
                  <a:srgbClr val="0070C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0" dirty="0"/>
              <a:t>Md. Imam </a:t>
            </a:r>
            <a:r>
              <a:rPr lang="en-US" sz="1400" b="0" dirty="0" err="1"/>
              <a:t>Sohel</a:t>
            </a:r>
            <a:r>
              <a:rPr lang="en-US" sz="1400" b="0" dirty="0"/>
              <a:t> Hossain, SSO, LRI, BCSIR</a:t>
            </a:r>
          </a:p>
        </p:txBody>
      </p:sp>
    </p:spTree>
    <p:extLst>
      <p:ext uri="{BB962C8B-B14F-4D97-AF65-F5344CB8AC3E}">
        <p14:creationId xmlns:p14="http://schemas.microsoft.com/office/powerpoint/2010/main" val="205023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subTnLst>
                    <p:animClr clrSpc="rgb" dir="cw">
                      <p:cBhvr override="childStyle">
                        <p:cTn dur="1" fill="hold" display="0" masterRel="nextClick" afterEffect="1"/>
                        <p:tgtEl>
                          <p:spTgt spid="3"/>
                        </p:tgtEl>
                        <p:attrNameLst>
                          <p:attrName>ppt_c</p:attrName>
                        </p:attrNameLst>
                      </p:cBhvr>
                      <p:to>
                        <a:schemeClr val="bg2"/>
                      </p:to>
                    </p:animClr>
                  </p:sub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subTnLst>
                    <p:animClr clrSpc="rgb" dir="cw">
                      <p:cBhvr override="childStyle">
                        <p:cTn dur="1" fill="hold" display="0" masterRel="nextClick" afterEffect="1"/>
                        <p:tgtEl>
                          <p:spTgt spid="3"/>
                        </p:tgtEl>
                        <p:attrNameLst>
                          <p:attrName>ppt_c</p:attrName>
                        </p:attrNameLst>
                      </p:cBhvr>
                      <p:to>
                        <a:schemeClr val="bg2"/>
                      </p:to>
                    </p:animClr>
                  </p:sub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subTnLst>
                    <p:animClr clrSpc="rgb" dir="cw">
                      <p:cBhvr override="childStyle">
                        <p:cTn dur="1" fill="hold" display="0" masterRel="nextClick" afterEffect="1"/>
                        <p:tgtEl>
                          <p:spTgt spid="3"/>
                        </p:tgtEl>
                        <p:attrNameLst>
                          <p:attrName>ppt_c</p:attrName>
                        </p:attrNameLst>
                      </p:cBhvr>
                      <p:to>
                        <a:schemeClr val="bg2"/>
                      </p:to>
                    </p:animClr>
                  </p:sub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subTnLst>
                    <p:animClr clrSpc="rgb" dir="cw">
                      <p:cBhvr override="childStyle">
                        <p:cTn dur="1" fill="hold" display="0" masterRel="nextClick" afterEffect="1"/>
                        <p:tgtEl>
                          <p:spTgt spid="3"/>
                        </p:tgtEl>
                        <p:attrNameLst>
                          <p:attrName>ppt_c</p:attrName>
                        </p:attrNameLst>
                      </p:cBhvr>
                      <p:to>
                        <a:schemeClr val="bg2"/>
                      </p:to>
                    </p:animClr>
                  </p:sub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subTnLst>
                    <p:animClr clrSpc="rgb" dir="cw">
                      <p:cBhvr override="childStyle">
                        <p:cTn dur="1" fill="hold" display="0" masterRel="nextClick" afterEffect="1"/>
                        <p:tgtEl>
                          <p:spTgt spid="3"/>
                        </p:tgtEl>
                        <p:attrNameLst>
                          <p:attrName>ppt_c</p:attrName>
                        </p:attrNameLst>
                      </p:cBhvr>
                      <p:to>
                        <a:schemeClr val="bg2"/>
                      </p:to>
                    </p:animClr>
                  </p:sub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_image">
    <p:spTree>
      <p:nvGrpSpPr>
        <p:cNvPr id="1" name=""/>
        <p:cNvGrpSpPr/>
        <p:nvPr/>
      </p:nvGrpSpPr>
      <p:grpSpPr>
        <a:xfrm>
          <a:off x="0" y="0"/>
          <a:ext cx="0" cy="0"/>
          <a:chOff x="0" y="0"/>
          <a:chExt cx="0" cy="0"/>
        </a:xfrm>
      </p:grpSpPr>
      <p:sp>
        <p:nvSpPr>
          <p:cNvPr id="2" name="Title 1"/>
          <p:cNvSpPr>
            <a:spLocks noGrp="1"/>
          </p:cNvSpPr>
          <p:nvPr>
            <p:ph type="title"/>
          </p:nvPr>
        </p:nvSpPr>
        <p:spPr>
          <a:xfrm>
            <a:off x="533370" y="372109"/>
            <a:ext cx="10515600" cy="726556"/>
          </a:xfrm>
        </p:spPr>
        <p:txBody>
          <a:bodyPr>
            <a:noAutofit/>
          </a:bodyPr>
          <a:lstStyle>
            <a:lvl1pPr>
              <a:defRPr sz="5400" b="1">
                <a:solidFill>
                  <a:srgbClr val="0070C0"/>
                </a:solidFill>
              </a:defRPr>
            </a:lvl1pPr>
          </a:lstStyle>
          <a:p>
            <a:r>
              <a:rPr lang="en-US" dirty="0"/>
              <a:t>Click to edit Master title style</a:t>
            </a:r>
          </a:p>
        </p:txBody>
      </p:sp>
      <p:sp>
        <p:nvSpPr>
          <p:cNvPr id="3" name="Content Placeholder 2"/>
          <p:cNvSpPr>
            <a:spLocks noGrp="1"/>
          </p:cNvSpPr>
          <p:nvPr>
            <p:ph idx="1"/>
          </p:nvPr>
        </p:nvSpPr>
        <p:spPr>
          <a:xfrm>
            <a:off x="710380" y="1415845"/>
            <a:ext cx="6199706" cy="4852628"/>
          </a:xfrm>
          <a:ln>
            <a:noFill/>
          </a:ln>
        </p:spPr>
        <p:txBody>
          <a:bodyPr>
            <a:normAutofit/>
          </a:bodyPr>
          <a:lstStyle>
            <a:lvl1pPr marL="685800" indent="-457200" algn="just">
              <a:lnSpc>
                <a:spcPct val="100000"/>
              </a:lnSpc>
              <a:spcBef>
                <a:spcPts val="1000"/>
              </a:spcBef>
              <a:spcAft>
                <a:spcPts val="1000"/>
              </a:spcAft>
              <a:buClr>
                <a:srgbClr val="0070C0"/>
              </a:buClr>
              <a:buSzPct val="90000"/>
              <a:buFont typeface="Wingdings" panose="05000000000000000000" pitchFamily="2" charset="2"/>
              <a:buChar char=""/>
              <a:defRPr sz="3600"/>
            </a:lvl1pPr>
            <a:lvl2pPr marL="1028700" indent="-342900" algn="just">
              <a:lnSpc>
                <a:spcPct val="100000"/>
              </a:lnSpc>
              <a:spcBef>
                <a:spcPts val="1000"/>
              </a:spcBef>
              <a:spcAft>
                <a:spcPts val="1000"/>
              </a:spcAft>
              <a:buClr>
                <a:srgbClr val="0070C0"/>
              </a:buClr>
              <a:buSzPct val="90000"/>
              <a:buFont typeface="Wingdings" panose="05000000000000000000" pitchFamily="2" charset="2"/>
              <a:buChar char=""/>
              <a:defRPr sz="3600"/>
            </a:lvl2pPr>
            <a:lvl3pPr marL="1485900" indent="-342900" algn="just">
              <a:lnSpc>
                <a:spcPct val="100000"/>
              </a:lnSpc>
              <a:spcBef>
                <a:spcPts val="1000"/>
              </a:spcBef>
              <a:spcAft>
                <a:spcPts val="1000"/>
              </a:spcAft>
              <a:buClr>
                <a:srgbClr val="0070C0"/>
              </a:buClr>
              <a:buSzPct val="90000"/>
              <a:buFont typeface="Wingdings" panose="05000000000000000000" pitchFamily="2" charset="2"/>
              <a:buChar char=""/>
              <a:defRPr sz="3600"/>
            </a:lvl3pPr>
            <a:lvl4pPr marL="1885950" indent="-285750" algn="just">
              <a:lnSpc>
                <a:spcPct val="100000"/>
              </a:lnSpc>
              <a:spcBef>
                <a:spcPts val="1000"/>
              </a:spcBef>
              <a:spcAft>
                <a:spcPts val="1000"/>
              </a:spcAft>
              <a:buClr>
                <a:srgbClr val="0070C0"/>
              </a:buClr>
              <a:buSzPct val="90000"/>
              <a:buFont typeface="Wingdings" panose="05000000000000000000" pitchFamily="2" charset="2"/>
              <a:buChar char=""/>
              <a:defRPr sz="3600"/>
            </a:lvl4pPr>
            <a:lvl5pPr marL="2343150" indent="-285750" algn="just">
              <a:lnSpc>
                <a:spcPct val="100000"/>
              </a:lnSpc>
              <a:spcBef>
                <a:spcPts val="1000"/>
              </a:spcBef>
              <a:spcAft>
                <a:spcPts val="1000"/>
              </a:spcAft>
              <a:buClr>
                <a:srgbClr val="0070C0"/>
              </a:buClr>
              <a:buSzPct val="90000"/>
              <a:buFont typeface="Wingdings" panose="05000000000000000000" pitchFamily="2" charset="2"/>
              <a:buChar char=""/>
              <a:defRPr sz="3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610600" y="6400193"/>
            <a:ext cx="2743200" cy="365125"/>
          </a:xfrm>
          <a:prstGeom prst="rect">
            <a:avLst/>
          </a:prstGeom>
        </p:spPr>
        <p:txBody>
          <a:bodyPr/>
          <a:lstStyle>
            <a:lvl1pPr>
              <a:defRPr b="1">
                <a:solidFill>
                  <a:srgbClr val="0070C0"/>
                </a:solidFill>
              </a:defRPr>
            </a:lvl1pPr>
          </a:lstStyle>
          <a:p>
            <a:fld id="{AAD6B1B3-F1FC-411D-B349-86BD7C3F4E90}" type="slidenum">
              <a:rPr lang="en-US" smtClean="0"/>
              <a:pPr/>
              <a:t>‹#›</a:t>
            </a:fld>
            <a:endParaRPr lang="en-US" dirty="0"/>
          </a:p>
        </p:txBody>
      </p:sp>
      <p:cxnSp>
        <p:nvCxnSpPr>
          <p:cNvPr id="7" name="Straight Connector 6">
            <a:extLst>
              <a:ext uri="{FF2B5EF4-FFF2-40B4-BE49-F238E27FC236}">
                <a16:creationId xmlns:a16="http://schemas.microsoft.com/office/drawing/2014/main" xmlns="" id="{F8E6F78C-A0D9-4870-9D22-BA2F68D4605D}"/>
              </a:ext>
            </a:extLst>
          </p:cNvPr>
          <p:cNvCxnSpPr/>
          <p:nvPr userDrawn="1"/>
        </p:nvCxnSpPr>
        <p:spPr>
          <a:xfrm>
            <a:off x="730046" y="6341530"/>
            <a:ext cx="11058832" cy="0"/>
          </a:xfrm>
          <a:prstGeom prst="line">
            <a:avLst/>
          </a:prstGeom>
          <a:ln w="38100">
            <a:gradFill flip="none" rotWithShape="1">
              <a:gsLst>
                <a:gs pos="0">
                  <a:schemeClr val="accent1">
                    <a:lumMod val="5000"/>
                    <a:lumOff val="95000"/>
                  </a:schemeClr>
                </a:gs>
                <a:gs pos="100000">
                  <a:srgbClr val="0070C0">
                    <a:lumMod val="98000"/>
                    <a:lumOff val="2000"/>
                  </a:srgb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6A5B6A0D-366F-4184-8797-642A08DDEFF7}"/>
              </a:ext>
            </a:extLst>
          </p:cNvPr>
          <p:cNvCxnSpPr/>
          <p:nvPr userDrawn="1"/>
        </p:nvCxnSpPr>
        <p:spPr>
          <a:xfrm>
            <a:off x="710380" y="850934"/>
            <a:ext cx="11058832" cy="0"/>
          </a:xfrm>
          <a:prstGeom prst="line">
            <a:avLst/>
          </a:prstGeom>
          <a:ln w="38100">
            <a:gradFill flip="none" rotWithShape="1">
              <a:gsLst>
                <a:gs pos="0">
                  <a:schemeClr val="accent1">
                    <a:lumMod val="5000"/>
                    <a:lumOff val="95000"/>
                  </a:schemeClr>
                </a:gs>
                <a:gs pos="100000">
                  <a:srgbClr val="0070C0">
                    <a:lumMod val="98000"/>
                    <a:lumOff val="200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13" name="Picture 2" descr="BCSIR - Home | Facebook">
            <a:extLst>
              <a:ext uri="{FF2B5EF4-FFF2-40B4-BE49-F238E27FC236}">
                <a16:creationId xmlns:a16="http://schemas.microsoft.com/office/drawing/2014/main" xmlns="" id="{85F7F5DA-79CB-4B2E-B034-6B4130533D6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13756" y="171312"/>
            <a:ext cx="635214" cy="635214"/>
          </a:xfrm>
          <a:prstGeom prst="rect">
            <a:avLst/>
          </a:prstGeom>
          <a:noFill/>
          <a:extLst>
            <a:ext uri="{909E8E84-426E-40DD-AFC4-6F175D3DCCD1}">
              <a14:hiddenFill xmlns:a14="http://schemas.microsoft.com/office/drawing/2010/main">
                <a:solidFill>
                  <a:srgbClr val="FFFFFF"/>
                </a:solidFill>
              </a14:hiddenFill>
            </a:ext>
          </a:extLst>
        </p:spPr>
      </p:pic>
      <p:sp>
        <p:nvSpPr>
          <p:cNvPr id="15" name="Date Placeholder 3">
            <a:extLst>
              <a:ext uri="{FF2B5EF4-FFF2-40B4-BE49-F238E27FC236}">
                <a16:creationId xmlns:a16="http://schemas.microsoft.com/office/drawing/2014/main" xmlns="" id="{BAA63DDC-9287-4F55-94ED-54F1969BD97E}"/>
              </a:ext>
            </a:extLst>
          </p:cNvPr>
          <p:cNvSpPr txBox="1">
            <a:spLocks/>
          </p:cNvSpPr>
          <p:nvPr userDrawn="1"/>
        </p:nvSpPr>
        <p:spPr>
          <a:xfrm>
            <a:off x="4731773" y="6385470"/>
            <a:ext cx="2964427" cy="39457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70C0"/>
                </a:solidFill>
              </a:rPr>
              <a:t>Md. Imam </a:t>
            </a:r>
            <a:r>
              <a:rPr lang="en-US" dirty="0" err="1">
                <a:solidFill>
                  <a:srgbClr val="0070C0"/>
                </a:solidFill>
              </a:rPr>
              <a:t>Sohel</a:t>
            </a:r>
            <a:r>
              <a:rPr lang="en-US" dirty="0">
                <a:solidFill>
                  <a:srgbClr val="0070C0"/>
                </a:solidFill>
              </a:rPr>
              <a:t> Hossain, Senior Scientific Officer, LRI, BCSIR</a:t>
            </a:r>
          </a:p>
        </p:txBody>
      </p:sp>
      <p:sp>
        <p:nvSpPr>
          <p:cNvPr id="8" name="Picture Placeholder 7">
            <a:extLst>
              <a:ext uri="{FF2B5EF4-FFF2-40B4-BE49-F238E27FC236}">
                <a16:creationId xmlns:a16="http://schemas.microsoft.com/office/drawing/2014/main" xmlns="" id="{3C8F4717-E994-4AD8-BEC4-ADCDF0660509}"/>
              </a:ext>
            </a:extLst>
          </p:cNvPr>
          <p:cNvSpPr>
            <a:spLocks noGrp="1"/>
          </p:cNvSpPr>
          <p:nvPr>
            <p:ph type="pic" sz="quarter" idx="13"/>
          </p:nvPr>
        </p:nvSpPr>
        <p:spPr>
          <a:xfrm>
            <a:off x="6910086" y="1416050"/>
            <a:ext cx="5112052" cy="4764088"/>
          </a:xfrm>
        </p:spPr>
        <p:txBody>
          <a:bodyPr/>
          <a:lstStyle/>
          <a:p>
            <a:endParaRPr lang="en-US"/>
          </a:p>
        </p:txBody>
      </p:sp>
    </p:spTree>
    <p:extLst>
      <p:ext uri="{BB962C8B-B14F-4D97-AF65-F5344CB8AC3E}">
        <p14:creationId xmlns:p14="http://schemas.microsoft.com/office/powerpoint/2010/main" val="3768065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AD6B1B3-F1FC-411D-B349-86BD7C3F4E90}" type="slidenum">
              <a:rPr lang="en-US" smtClean="0"/>
              <a:t>‹#›</a:t>
            </a:fld>
            <a:endParaRPr lang="en-US"/>
          </a:p>
        </p:txBody>
      </p:sp>
    </p:spTree>
    <p:extLst>
      <p:ext uri="{BB962C8B-B14F-4D97-AF65-F5344CB8AC3E}">
        <p14:creationId xmlns:p14="http://schemas.microsoft.com/office/powerpoint/2010/main" val="60720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AD6B1B3-F1FC-411D-B349-86BD7C3F4E90}" type="slidenum">
              <a:rPr lang="en-US" smtClean="0"/>
              <a:t>‹#›</a:t>
            </a:fld>
            <a:endParaRPr lang="en-US"/>
          </a:p>
        </p:txBody>
      </p:sp>
    </p:spTree>
    <p:extLst>
      <p:ext uri="{BB962C8B-B14F-4D97-AF65-F5344CB8AC3E}">
        <p14:creationId xmlns:p14="http://schemas.microsoft.com/office/powerpoint/2010/main" val="2676376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AAD6B1B3-F1FC-411D-B349-86BD7C3F4E90}" type="slidenum">
              <a:rPr lang="en-US" smtClean="0"/>
              <a:t>‹#›</a:t>
            </a:fld>
            <a:endParaRPr lang="en-US"/>
          </a:p>
        </p:txBody>
      </p:sp>
    </p:spTree>
    <p:extLst>
      <p:ext uri="{BB962C8B-B14F-4D97-AF65-F5344CB8AC3E}">
        <p14:creationId xmlns:p14="http://schemas.microsoft.com/office/powerpoint/2010/main" val="742027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1620" y="351183"/>
            <a:ext cx="10515600" cy="726556"/>
          </a:xfrm>
        </p:spPr>
        <p:txBody>
          <a:bodyPr vert="horz" lIns="91440" tIns="45720" rIns="91440" bIns="45720" rtlCol="0" anchor="ctr">
            <a:noAutofit/>
          </a:bodyPr>
          <a:lstStyle>
            <a:lvl1pPr>
              <a:defRPr lang="en-US" sz="5400" b="1" dirty="0">
                <a:solidFill>
                  <a:srgbClr val="0070C0"/>
                </a:solidFill>
              </a:defRPr>
            </a:lvl1pPr>
          </a:lstStyle>
          <a:p>
            <a:pPr marL="0" lvl="0"/>
            <a:r>
              <a:rPr lang="en-US" dirty="0"/>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AAD6B1B3-F1FC-411D-B349-86BD7C3F4E90}" type="slidenum">
              <a:rPr lang="en-US" smtClean="0"/>
              <a:t>‹#›</a:t>
            </a:fld>
            <a:endParaRPr lang="en-US"/>
          </a:p>
        </p:txBody>
      </p:sp>
      <p:cxnSp>
        <p:nvCxnSpPr>
          <p:cNvPr id="7" name="Straight Connector 6">
            <a:extLst>
              <a:ext uri="{FF2B5EF4-FFF2-40B4-BE49-F238E27FC236}">
                <a16:creationId xmlns:a16="http://schemas.microsoft.com/office/drawing/2014/main" xmlns="" id="{F8E6F78C-A0D9-4870-9D22-BA2F68D4605D}"/>
              </a:ext>
            </a:extLst>
          </p:cNvPr>
          <p:cNvCxnSpPr/>
          <p:nvPr userDrawn="1"/>
        </p:nvCxnSpPr>
        <p:spPr>
          <a:xfrm>
            <a:off x="730046" y="6341530"/>
            <a:ext cx="11058832" cy="0"/>
          </a:xfrm>
          <a:prstGeom prst="line">
            <a:avLst/>
          </a:prstGeom>
          <a:ln w="38100">
            <a:gradFill flip="none" rotWithShape="1">
              <a:gsLst>
                <a:gs pos="0">
                  <a:schemeClr val="accent1">
                    <a:lumMod val="5000"/>
                    <a:lumOff val="95000"/>
                  </a:schemeClr>
                </a:gs>
                <a:gs pos="100000">
                  <a:srgbClr val="0070C0">
                    <a:lumMod val="98000"/>
                    <a:lumOff val="2000"/>
                  </a:srgb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6A5B6A0D-366F-4184-8797-642A08DDEFF7}"/>
              </a:ext>
            </a:extLst>
          </p:cNvPr>
          <p:cNvCxnSpPr/>
          <p:nvPr userDrawn="1"/>
        </p:nvCxnSpPr>
        <p:spPr>
          <a:xfrm>
            <a:off x="710380" y="850934"/>
            <a:ext cx="11058832" cy="0"/>
          </a:xfrm>
          <a:prstGeom prst="line">
            <a:avLst/>
          </a:prstGeom>
          <a:ln w="38100">
            <a:gradFill flip="none" rotWithShape="1">
              <a:gsLst>
                <a:gs pos="0">
                  <a:schemeClr val="accent1">
                    <a:lumMod val="5000"/>
                    <a:lumOff val="95000"/>
                  </a:schemeClr>
                </a:gs>
                <a:gs pos="100000">
                  <a:srgbClr val="0070C0">
                    <a:lumMod val="98000"/>
                    <a:lumOff val="2000"/>
                  </a:srgb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748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AAD6B1B3-F1FC-411D-B349-86BD7C3F4E90}" type="slidenum">
              <a:rPr lang="en-US" smtClean="0"/>
              <a:t>‹#›</a:t>
            </a:fld>
            <a:endParaRPr lang="en-US"/>
          </a:p>
        </p:txBody>
      </p:sp>
    </p:spTree>
    <p:extLst>
      <p:ext uri="{BB962C8B-B14F-4D97-AF65-F5344CB8AC3E}">
        <p14:creationId xmlns:p14="http://schemas.microsoft.com/office/powerpoint/2010/main" val="104024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AD6B1B3-F1FC-411D-B349-86BD7C3F4E90}" type="slidenum">
              <a:rPr lang="en-US" smtClean="0"/>
              <a:t>‹#›</a:t>
            </a:fld>
            <a:endParaRPr lang="en-US"/>
          </a:p>
        </p:txBody>
      </p:sp>
    </p:spTree>
    <p:extLst>
      <p:ext uri="{BB962C8B-B14F-4D97-AF65-F5344CB8AC3E}">
        <p14:creationId xmlns:p14="http://schemas.microsoft.com/office/powerpoint/2010/main" val="1451018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214212"/>
            <a:ext cx="10515600" cy="7265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2074607"/>
            <a:ext cx="10515600" cy="34117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5">
            <a:extLst>
              <a:ext uri="{FF2B5EF4-FFF2-40B4-BE49-F238E27FC236}">
                <a16:creationId xmlns:a16="http://schemas.microsoft.com/office/drawing/2014/main" xmlns="" id="{BFACAC83-529A-4644-A394-D676B5A313E9}"/>
              </a:ext>
            </a:extLst>
          </p:cNvPr>
          <p:cNvSpPr>
            <a:spLocks noGrp="1"/>
          </p:cNvSpPr>
          <p:nvPr>
            <p:ph type="sldNum" sz="quarter" idx="4"/>
          </p:nvPr>
        </p:nvSpPr>
        <p:spPr>
          <a:xfrm>
            <a:off x="8610600" y="6400193"/>
            <a:ext cx="2743200" cy="365125"/>
          </a:xfrm>
          <a:prstGeom prst="rect">
            <a:avLst/>
          </a:prstGeom>
        </p:spPr>
        <p:txBody>
          <a:bodyPr/>
          <a:lstStyle>
            <a:lvl1pPr algn="r">
              <a:defRPr sz="2800" b="1">
                <a:solidFill>
                  <a:srgbClr val="0070C0"/>
                </a:solidFill>
              </a:defRPr>
            </a:lvl1pPr>
          </a:lstStyle>
          <a:p>
            <a:fld id="{AAD6B1B3-F1FC-411D-B349-86BD7C3F4E90}" type="slidenum">
              <a:rPr lang="en-US" smtClean="0"/>
              <a:pPr/>
              <a:t>‹#›</a:t>
            </a:fld>
            <a:endParaRPr lang="en-US" dirty="0"/>
          </a:p>
        </p:txBody>
      </p:sp>
    </p:spTree>
    <p:extLst>
      <p:ext uri="{BB962C8B-B14F-4D97-AF65-F5344CB8AC3E}">
        <p14:creationId xmlns:p14="http://schemas.microsoft.com/office/powerpoint/2010/main" val="2879657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imamsohel1991.users.earthengine.app/view/bangladesh-flood-cloud-computin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8324" y="1230004"/>
            <a:ext cx="11977816" cy="1754326"/>
          </a:xfrm>
          <a:prstGeom prst="rect">
            <a:avLst/>
          </a:prstGeom>
        </p:spPr>
        <p:txBody>
          <a:bodyPr wrap="square">
            <a:spAutoFit/>
          </a:bodyPr>
          <a:lstStyle/>
          <a:p>
            <a:pPr algn="ctr"/>
            <a:r>
              <a:rPr lang="en-US" sz="4800" b="1" dirty="0" smtClean="0">
                <a:solidFill>
                  <a:srgbClr val="00B0F0"/>
                </a:solidFill>
              </a:rPr>
              <a:t>Contemporary Learning Session</a:t>
            </a:r>
          </a:p>
          <a:p>
            <a:pPr algn="ctr"/>
            <a:r>
              <a:rPr lang="en-US" sz="6000" b="1" dirty="0" smtClean="0">
                <a:solidFill>
                  <a:srgbClr val="0070C0"/>
                </a:solidFill>
              </a:rPr>
              <a:t>4</a:t>
            </a:r>
            <a:r>
              <a:rPr lang="en-US" sz="6000" b="1" baseline="30000" dirty="0" smtClean="0">
                <a:solidFill>
                  <a:srgbClr val="0070C0"/>
                </a:solidFill>
              </a:rPr>
              <a:t>th</a:t>
            </a:r>
            <a:r>
              <a:rPr lang="en-US" sz="6000" b="1" dirty="0" smtClean="0">
                <a:solidFill>
                  <a:srgbClr val="0070C0"/>
                </a:solidFill>
              </a:rPr>
              <a:t> </a:t>
            </a:r>
            <a:r>
              <a:rPr lang="en-US" sz="6000" b="1" dirty="0" smtClean="0">
                <a:solidFill>
                  <a:srgbClr val="0070C0"/>
                </a:solidFill>
              </a:rPr>
              <a:t>IR and It’s </a:t>
            </a:r>
            <a:r>
              <a:rPr lang="en-US" sz="6000" b="1" dirty="0" smtClean="0">
                <a:solidFill>
                  <a:srgbClr val="0070C0"/>
                </a:solidFill>
              </a:rPr>
              <a:t>Implication in Research</a:t>
            </a:r>
            <a:endParaRPr lang="en-US" sz="6000" b="1" dirty="0">
              <a:solidFill>
                <a:srgbClr val="0070C0"/>
              </a:solidFill>
            </a:endParaRPr>
          </a:p>
        </p:txBody>
      </p:sp>
      <p:sp>
        <p:nvSpPr>
          <p:cNvPr id="7" name="Content Placeholder 2"/>
          <p:cNvSpPr txBox="1">
            <a:spLocks/>
          </p:cNvSpPr>
          <p:nvPr/>
        </p:nvSpPr>
        <p:spPr>
          <a:xfrm>
            <a:off x="833541" y="4063647"/>
            <a:ext cx="10515600" cy="2258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Font typeface="Arial" panose="020B0604020202020204" pitchFamily="34" charset="0"/>
              <a:buNone/>
            </a:pPr>
            <a:r>
              <a:rPr lang="en-US" sz="2400" b="1" dirty="0">
                <a:ea typeface="Tahoma" panose="020B0604030504040204" pitchFamily="34" charset="0"/>
                <a:cs typeface="Arial" panose="020B0604020202020204" pitchFamily="34" charset="0"/>
              </a:rPr>
              <a:t>Md. Imam </a:t>
            </a:r>
            <a:r>
              <a:rPr lang="en-US" sz="2400" b="1" dirty="0" err="1">
                <a:ea typeface="Tahoma" panose="020B0604030504040204" pitchFamily="34" charset="0"/>
                <a:cs typeface="Arial" panose="020B0604020202020204" pitchFamily="34" charset="0"/>
              </a:rPr>
              <a:t>Sohel</a:t>
            </a:r>
            <a:r>
              <a:rPr lang="en-US" sz="2400" b="1" dirty="0">
                <a:ea typeface="Tahoma" panose="020B0604030504040204" pitchFamily="34" charset="0"/>
                <a:cs typeface="Arial" panose="020B0604020202020204" pitchFamily="34" charset="0"/>
              </a:rPr>
              <a:t> Hossain</a:t>
            </a:r>
            <a:endParaRPr lang="en-US" sz="2400" b="1" baseline="30000" dirty="0">
              <a:ea typeface="Tahoma" panose="020B0604030504040204" pitchFamily="34" charset="0"/>
              <a:cs typeface="Arial" panose="020B0604020202020204" pitchFamily="34" charset="0"/>
            </a:endParaRPr>
          </a:p>
          <a:p>
            <a:pPr marL="0" indent="0" algn="ctr">
              <a:lnSpc>
                <a:spcPct val="120000"/>
              </a:lnSpc>
              <a:spcBef>
                <a:spcPts val="0"/>
              </a:spcBef>
              <a:buFont typeface="Arial" panose="020B0604020202020204" pitchFamily="34" charset="0"/>
              <a:buNone/>
            </a:pPr>
            <a:r>
              <a:rPr lang="en-US" sz="2400" dirty="0">
                <a:ea typeface="Tahoma" panose="020B0604030504040204" pitchFamily="34" charset="0"/>
                <a:cs typeface="Arial" panose="020B0604020202020204" pitchFamily="34" charset="0"/>
              </a:rPr>
              <a:t>Senior Scientific Officer</a:t>
            </a:r>
          </a:p>
          <a:p>
            <a:pPr marL="0" indent="0" algn="ctr">
              <a:lnSpc>
                <a:spcPct val="120000"/>
              </a:lnSpc>
              <a:spcBef>
                <a:spcPts val="0"/>
              </a:spcBef>
              <a:buFont typeface="Arial" panose="020B0604020202020204" pitchFamily="34" charset="0"/>
              <a:buNone/>
            </a:pPr>
            <a:r>
              <a:rPr lang="en-US" sz="2400" dirty="0">
                <a:ea typeface="Tahoma" panose="020B0604030504040204" pitchFamily="34" charset="0"/>
                <a:cs typeface="Arial" panose="020B0604020202020204" pitchFamily="34" charset="0"/>
              </a:rPr>
              <a:t>Leather Research Institute</a:t>
            </a:r>
          </a:p>
          <a:p>
            <a:pPr marL="0" indent="0" algn="ctr">
              <a:lnSpc>
                <a:spcPct val="120000"/>
              </a:lnSpc>
              <a:spcBef>
                <a:spcPts val="0"/>
              </a:spcBef>
              <a:buFont typeface="Arial" panose="020B0604020202020204" pitchFamily="34" charset="0"/>
              <a:buNone/>
            </a:pPr>
            <a:r>
              <a:rPr lang="en-US" sz="2400" dirty="0">
                <a:ea typeface="Tahoma" panose="020B0604030504040204" pitchFamily="34" charset="0"/>
                <a:cs typeface="Arial" panose="020B0604020202020204" pitchFamily="34" charset="0"/>
              </a:rPr>
              <a:t>Bangladesh Council of Scientific and industrial Research (BCSIR)</a:t>
            </a:r>
          </a:p>
        </p:txBody>
      </p:sp>
      <p:cxnSp>
        <p:nvCxnSpPr>
          <p:cNvPr id="11" name="Straight Connector 10">
            <a:extLst>
              <a:ext uri="{FF2B5EF4-FFF2-40B4-BE49-F238E27FC236}">
                <a16:creationId xmlns:a16="http://schemas.microsoft.com/office/drawing/2014/main" xmlns="" id="{4FFA5830-932D-4BBB-83D2-2CB4FAD68B43}"/>
              </a:ext>
            </a:extLst>
          </p:cNvPr>
          <p:cNvCxnSpPr/>
          <p:nvPr/>
        </p:nvCxnSpPr>
        <p:spPr>
          <a:xfrm>
            <a:off x="730046" y="6341530"/>
            <a:ext cx="11058832" cy="0"/>
          </a:xfrm>
          <a:prstGeom prst="line">
            <a:avLst/>
          </a:prstGeom>
          <a:ln w="38100">
            <a:gradFill flip="none" rotWithShape="1">
              <a:gsLst>
                <a:gs pos="0">
                  <a:schemeClr val="accent1">
                    <a:lumMod val="5000"/>
                    <a:lumOff val="95000"/>
                  </a:schemeClr>
                </a:gs>
                <a:gs pos="100000">
                  <a:srgbClr val="0070C0">
                    <a:lumMod val="98000"/>
                    <a:lumOff val="2000"/>
                  </a:srgb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16ED9A89-BC92-4FCE-8891-8B439C0F8463}"/>
              </a:ext>
            </a:extLst>
          </p:cNvPr>
          <p:cNvCxnSpPr/>
          <p:nvPr/>
        </p:nvCxnSpPr>
        <p:spPr>
          <a:xfrm>
            <a:off x="710380" y="850934"/>
            <a:ext cx="11058832" cy="0"/>
          </a:xfrm>
          <a:prstGeom prst="line">
            <a:avLst/>
          </a:prstGeom>
          <a:ln w="38100">
            <a:gradFill flip="none" rotWithShape="1">
              <a:gsLst>
                <a:gs pos="0">
                  <a:schemeClr val="accent1">
                    <a:lumMod val="5000"/>
                    <a:lumOff val="95000"/>
                  </a:schemeClr>
                </a:gs>
                <a:gs pos="100000">
                  <a:srgbClr val="0070C0">
                    <a:lumMod val="98000"/>
                    <a:lumOff val="2000"/>
                  </a:srgb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B0CB96A0-8CF5-404E-9A94-54A31802D810}"/>
              </a:ext>
            </a:extLst>
          </p:cNvPr>
          <p:cNvSpPr txBox="1"/>
          <p:nvPr/>
        </p:nvSpPr>
        <p:spPr>
          <a:xfrm>
            <a:off x="3048965" y="237306"/>
            <a:ext cx="6094070" cy="646331"/>
          </a:xfrm>
          <a:prstGeom prst="rect">
            <a:avLst/>
          </a:prstGeom>
          <a:noFill/>
        </p:spPr>
        <p:txBody>
          <a:bodyPr wrap="square">
            <a:spAutoFit/>
          </a:bodyPr>
          <a:lstStyle/>
          <a:p>
            <a:pPr algn="ctr"/>
            <a:r>
              <a:rPr lang="ar-AE" b="0" i="0" dirty="0">
                <a:solidFill>
                  <a:srgbClr val="202124"/>
                </a:solidFill>
                <a:effectLst/>
                <a:latin typeface="+mj-lt"/>
              </a:rPr>
              <a:t>بِسْمِ اللهِ الرَّحْمٰنِ الرَّحِيْمِ “</a:t>
            </a:r>
            <a:endParaRPr lang="en-US" b="0" i="0" dirty="0">
              <a:solidFill>
                <a:srgbClr val="202124"/>
              </a:solidFill>
              <a:effectLst/>
              <a:latin typeface="+mj-lt"/>
            </a:endParaRPr>
          </a:p>
          <a:p>
            <a:pPr algn="ctr"/>
            <a:r>
              <a:rPr lang="en-US" b="0" i="0" dirty="0">
                <a:solidFill>
                  <a:srgbClr val="202124"/>
                </a:solidFill>
                <a:effectLst/>
                <a:latin typeface="+mj-lt"/>
              </a:rPr>
              <a:t>In the name of Allah, the Most Gracious, the Most Merciful</a:t>
            </a:r>
            <a:endParaRPr lang="en-US" dirty="0">
              <a:latin typeface="+mj-lt"/>
            </a:endParaRPr>
          </a:p>
        </p:txBody>
      </p:sp>
      <p:pic>
        <p:nvPicPr>
          <p:cNvPr id="1026" name="Picture 2" descr="The Fourth Industrial Revolution (IR 4.0) and what it means for students  like you - StudyMalaysia.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760" y="3016716"/>
            <a:ext cx="1593162" cy="82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383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Incredible adventure </a:t>
            </a:r>
            <a:r>
              <a:rPr lang="en-US" dirty="0" smtClean="0"/>
              <a:t>story continues to 4th IR</a:t>
            </a:r>
            <a:endParaRPr lang="en-US" dirty="0"/>
          </a:p>
        </p:txBody>
      </p:sp>
      <p:sp>
        <p:nvSpPr>
          <p:cNvPr id="3" name="Content Placeholder 2"/>
          <p:cNvSpPr>
            <a:spLocks noGrp="1"/>
          </p:cNvSpPr>
          <p:nvPr>
            <p:ph idx="1"/>
          </p:nvPr>
        </p:nvSpPr>
        <p:spPr/>
        <p:txBody>
          <a:bodyPr>
            <a:normAutofit fontScale="85000" lnSpcReduction="10000"/>
          </a:bodyPr>
          <a:lstStyle/>
          <a:p>
            <a:r>
              <a:rPr lang="en-US" dirty="0"/>
              <a:t>Finally, we reach the Fourth Industrial Revolution, where things get even more futuristic. Imagine robots that think, cars that drive themselves, and smart devices that can talk to each other. This revolution is all about blending digital technology with the physical world, using artificial intelligence, big data, and the Internet of Things to create a world that's more connected and efficient than ever before. Each revolution builds on the previous one, making our world more advanced and exciting.</a:t>
            </a:r>
          </a:p>
        </p:txBody>
      </p:sp>
      <p:sp>
        <p:nvSpPr>
          <p:cNvPr id="4" name="Slide Number Placeholder 3"/>
          <p:cNvSpPr>
            <a:spLocks noGrp="1"/>
          </p:cNvSpPr>
          <p:nvPr>
            <p:ph type="sldNum" sz="quarter" idx="12"/>
          </p:nvPr>
        </p:nvSpPr>
        <p:spPr/>
        <p:txBody>
          <a:bodyPr/>
          <a:lstStyle/>
          <a:p>
            <a:fld id="{AAD6B1B3-F1FC-411D-B349-86BD7C3F4E90}" type="slidenum">
              <a:rPr lang="en-US" smtClean="0"/>
              <a:pPr/>
              <a:t>10</a:t>
            </a:fld>
            <a:endParaRPr lang="en-US" dirty="0"/>
          </a:p>
        </p:txBody>
      </p:sp>
      <p:sp>
        <p:nvSpPr>
          <p:cNvPr id="5" name="Picture Placeholder 4"/>
          <p:cNvSpPr>
            <a:spLocks noGrp="1"/>
          </p:cNvSpPr>
          <p:nvPr>
            <p:ph type="pic" sz="quarter" idx="13"/>
          </p:nvPr>
        </p:nvSpPr>
        <p:spPr/>
      </p:sp>
      <p:pic>
        <p:nvPicPr>
          <p:cNvPr id="6" name="Picture 2" descr="The Fourth Industrial Revolution | Essay by Klaus Schwab | Britannica"/>
          <p:cNvPicPr>
            <a:picLocks noChangeAspect="1" noChangeArrowheads="1"/>
          </p:cNvPicPr>
          <p:nvPr/>
        </p:nvPicPr>
        <p:blipFill>
          <a:blip r:embed="rId2" cstate="print">
            <a:extLst>
              <a:ext uri="{28A0092B-C50C-407E-A947-70E740481C1C}">
                <a14:useLocalDpi xmlns:a14="http://schemas.microsoft.com/office/drawing/2010/main" val="0"/>
              </a:ext>
            </a:extLst>
          </a:blip>
          <a:srcRect t="3401" b="3401"/>
          <a:stretch>
            <a:fillRect/>
          </a:stretch>
        </p:blipFill>
        <p:spPr bwMode="auto">
          <a:xfrm>
            <a:off x="6910086" y="1415845"/>
            <a:ext cx="5112052" cy="476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833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AAD6B1B3-F1FC-411D-B349-86BD7C3F4E90}" type="slidenum">
              <a:rPr lang="en-US" smtClean="0"/>
              <a:pPr/>
              <a:t>11</a:t>
            </a:fld>
            <a:endParaRPr lang="en-US" dirty="0"/>
          </a:p>
        </p:txBody>
      </p:sp>
      <p:pic>
        <p:nvPicPr>
          <p:cNvPr id="9218" name="Picture 2" descr="Third Industrial Revolution - Origin, innovations and callen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7246" y="1529508"/>
            <a:ext cx="6110209" cy="41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559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AAD6B1B3-F1FC-411D-B349-86BD7C3F4E90}" type="slidenum">
              <a:rPr lang="en-US" smtClean="0"/>
              <a:pPr/>
              <a:t>12</a:t>
            </a:fld>
            <a:endParaRPr lang="en-US" dirty="0"/>
          </a:p>
        </p:txBody>
      </p:sp>
      <p:pic>
        <p:nvPicPr>
          <p:cNvPr id="14338" name="Picture 2" descr="Unfolding Fourth Industrial Revolution - THE WA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053" y="1399844"/>
            <a:ext cx="8215332" cy="469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421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AAD6B1B3-F1FC-411D-B349-86BD7C3F4E90}" type="slidenum">
              <a:rPr lang="en-US" smtClean="0"/>
              <a:pPr/>
              <a:t>13</a:t>
            </a:fld>
            <a:endParaRPr lang="en-US" dirty="0"/>
          </a:p>
        </p:txBody>
      </p:sp>
      <p:pic>
        <p:nvPicPr>
          <p:cNvPr id="3086" name="Picture 14" descr="klaus schwab 4 revolution – JP Rei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9623" y="2810264"/>
            <a:ext cx="4402577" cy="271125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9 quotes that sum up the Fourth Industrial Revolution | World Economic Fo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365" y="1472665"/>
            <a:ext cx="4283229" cy="273055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resident Trump Addresses World Economic Forum, Honoring the Incredible  Legacy of Professor Klaus Schwab: A Vision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6300" y="109866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ow the World Economic Forum became the most exclusive party ev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2365" y="4901725"/>
            <a:ext cx="1793905" cy="1195638"/>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Meeting with World Economic Forum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6599" y="4961771"/>
            <a:ext cx="2181225" cy="13422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a:stretch>
            <a:fillRect/>
          </a:stretch>
        </p:blipFill>
        <p:spPr>
          <a:xfrm>
            <a:off x="5880100" y="1236090"/>
            <a:ext cx="2090298" cy="1390998"/>
          </a:xfrm>
          <a:prstGeom prst="rect">
            <a:avLst/>
          </a:prstGeom>
        </p:spPr>
      </p:pic>
      <p:pic>
        <p:nvPicPr>
          <p:cNvPr id="10" name="Picture 9"/>
          <p:cNvPicPr>
            <a:picLocks noChangeAspect="1"/>
          </p:cNvPicPr>
          <p:nvPr/>
        </p:nvPicPr>
        <p:blipFill>
          <a:blip r:embed="rId8"/>
          <a:stretch>
            <a:fillRect/>
          </a:stretch>
        </p:blipFill>
        <p:spPr>
          <a:xfrm>
            <a:off x="2823259" y="4354288"/>
            <a:ext cx="2619375" cy="1743075"/>
          </a:xfrm>
          <a:prstGeom prst="rect">
            <a:avLst/>
          </a:prstGeom>
        </p:spPr>
      </p:pic>
    </p:spTree>
    <p:extLst>
      <p:ext uri="{BB962C8B-B14F-4D97-AF65-F5344CB8AC3E}">
        <p14:creationId xmlns:p14="http://schemas.microsoft.com/office/powerpoint/2010/main" val="16232677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D6B1B3-F1FC-411D-B349-86BD7C3F4E90}" type="slidenum">
              <a:rPr lang="en-US" smtClean="0"/>
              <a:pPr/>
              <a:t>14</a:t>
            </a:fld>
            <a:endParaRPr lang="en-US" dirty="0"/>
          </a:p>
        </p:txBody>
      </p:sp>
      <p:pic>
        <p:nvPicPr>
          <p:cNvPr id="3082" name="Picture 10" descr="Secretary Pritzker Stresses Public-Private Partnerships in Keeping Up with the  Fourth Industrial Revolution | Department of Commer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610" y="1098665"/>
            <a:ext cx="9605119" cy="4667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0140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4</a:t>
            </a:r>
            <a:r>
              <a:rPr lang="en-US" baseline="30000" dirty="0" smtClean="0"/>
              <a:t>th</a:t>
            </a:r>
            <a:r>
              <a:rPr lang="en-US" dirty="0" smtClean="0"/>
              <a:t> IR</a:t>
            </a:r>
            <a:endParaRPr lang="en-US" dirty="0"/>
          </a:p>
        </p:txBody>
      </p:sp>
      <p:sp>
        <p:nvSpPr>
          <p:cNvPr id="4" name="Slide Number Placeholder 3"/>
          <p:cNvSpPr>
            <a:spLocks noGrp="1"/>
          </p:cNvSpPr>
          <p:nvPr>
            <p:ph type="sldNum" sz="quarter" idx="12"/>
          </p:nvPr>
        </p:nvSpPr>
        <p:spPr/>
        <p:txBody>
          <a:bodyPr/>
          <a:lstStyle/>
          <a:p>
            <a:fld id="{AAD6B1B3-F1FC-411D-B349-86BD7C3F4E90}" type="slidenum">
              <a:rPr lang="en-US" smtClean="0"/>
              <a:pPr/>
              <a:t>15</a:t>
            </a:fld>
            <a:endParaRPr lang="en-US" dirty="0"/>
          </a:p>
        </p:txBody>
      </p:sp>
      <p:pic>
        <p:nvPicPr>
          <p:cNvPr id="4098" name="Picture 2" descr="Toward an Inclusive Industry 4.0: Social Policy, Economic Growth, and  Development in Africa | Springer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7803" y="1272803"/>
            <a:ext cx="4668361" cy="456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095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4</a:t>
            </a:r>
            <a:r>
              <a:rPr lang="en-US" baseline="30000" dirty="0" smtClean="0"/>
              <a:t>th</a:t>
            </a:r>
            <a:r>
              <a:rPr lang="en-US" dirty="0" smtClean="0"/>
              <a:t> IR</a:t>
            </a:r>
            <a:endParaRPr lang="en-US" dirty="0"/>
          </a:p>
        </p:txBody>
      </p:sp>
      <p:sp>
        <p:nvSpPr>
          <p:cNvPr id="4" name="Slide Number Placeholder 3"/>
          <p:cNvSpPr>
            <a:spLocks noGrp="1"/>
          </p:cNvSpPr>
          <p:nvPr>
            <p:ph type="sldNum" sz="quarter" idx="12"/>
          </p:nvPr>
        </p:nvSpPr>
        <p:spPr/>
        <p:txBody>
          <a:bodyPr/>
          <a:lstStyle/>
          <a:p>
            <a:fld id="{AAD6B1B3-F1FC-411D-B349-86BD7C3F4E90}" type="slidenum">
              <a:rPr lang="en-US" smtClean="0"/>
              <a:pPr/>
              <a:t>16</a:t>
            </a:fld>
            <a:endParaRPr lang="en-US" dirty="0"/>
          </a:p>
        </p:txBody>
      </p:sp>
      <p:pic>
        <p:nvPicPr>
          <p:cNvPr id="15362" name="Picture 2" descr="NoSQL: Future of BigData Analytics Characteristics and Comparison with  RDBMS | Springer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770" y="886245"/>
            <a:ext cx="5402244" cy="54259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Sprints to One Million Users : r/ChatG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510" y="1098665"/>
            <a:ext cx="4257105" cy="425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2435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4</a:t>
            </a:r>
            <a:r>
              <a:rPr lang="en-US" baseline="30000" dirty="0" smtClean="0"/>
              <a:t>th</a:t>
            </a:r>
            <a:r>
              <a:rPr lang="en-US" dirty="0" smtClean="0"/>
              <a:t> IR</a:t>
            </a:r>
            <a:endParaRPr lang="en-US" dirty="0"/>
          </a:p>
        </p:txBody>
      </p:sp>
      <p:sp>
        <p:nvSpPr>
          <p:cNvPr id="4" name="Slide Number Placeholder 3"/>
          <p:cNvSpPr>
            <a:spLocks noGrp="1"/>
          </p:cNvSpPr>
          <p:nvPr>
            <p:ph type="sldNum" sz="quarter" idx="12"/>
          </p:nvPr>
        </p:nvSpPr>
        <p:spPr/>
        <p:txBody>
          <a:bodyPr/>
          <a:lstStyle/>
          <a:p>
            <a:fld id="{AAD6B1B3-F1FC-411D-B349-86BD7C3F4E90}" type="slidenum">
              <a:rPr lang="en-US" smtClean="0"/>
              <a:pPr/>
              <a:t>17</a:t>
            </a:fld>
            <a:endParaRPr lang="en-US" dirty="0"/>
          </a:p>
        </p:txBody>
      </p:sp>
      <p:pic>
        <p:nvPicPr>
          <p:cNvPr id="16386" name="Picture 2" descr="The 4 V's big data properties: volume, variety, velocity, veracity [9].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1225666"/>
            <a:ext cx="3740120" cy="14351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art: The Road to One Billion Users | Statis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770" y="885183"/>
            <a:ext cx="4000500" cy="4000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Long it Took for Popular Apps to Reach 100 Million Us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554" y="2787829"/>
            <a:ext cx="4533870" cy="272032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long it took for social media giants to reach 1 million users - after  Threads did within hours | Daily Mail Onl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8945" y="4109890"/>
            <a:ext cx="3673475" cy="2206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997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4</a:t>
            </a:r>
            <a:r>
              <a:rPr lang="en-US" baseline="30000" dirty="0"/>
              <a:t>th</a:t>
            </a:r>
            <a:r>
              <a:rPr lang="en-US" dirty="0"/>
              <a:t> IR</a:t>
            </a:r>
          </a:p>
        </p:txBody>
      </p:sp>
      <p:sp>
        <p:nvSpPr>
          <p:cNvPr id="4" name="Slide Number Placeholder 3"/>
          <p:cNvSpPr>
            <a:spLocks noGrp="1"/>
          </p:cNvSpPr>
          <p:nvPr>
            <p:ph type="sldNum" sz="quarter" idx="12"/>
          </p:nvPr>
        </p:nvSpPr>
        <p:spPr/>
        <p:txBody>
          <a:bodyPr/>
          <a:lstStyle/>
          <a:p>
            <a:fld id="{AAD6B1B3-F1FC-411D-B349-86BD7C3F4E90}" type="slidenum">
              <a:rPr lang="en-US" smtClean="0"/>
              <a:pPr/>
              <a:t>18</a:t>
            </a:fld>
            <a:endParaRPr lang="en-US" dirty="0"/>
          </a:p>
        </p:txBody>
      </p:sp>
      <p:pic>
        <p:nvPicPr>
          <p:cNvPr id="3074" name="Picture 2" descr="Veracity of data - Big Data Analytics with Hadoop 3 [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984" y="931532"/>
            <a:ext cx="4517995" cy="34561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5 Vs of Big Data and security related properties of Veracity, Variety,... |  Download Scientific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6798" y="912491"/>
            <a:ext cx="3823607" cy="34751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eracity: The Most Important “V” of Big Da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1112" y="4431781"/>
            <a:ext cx="2657490" cy="17439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 Scientists Should Assign a Data Veracity Score | Data Science  Associ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1557" y="4387639"/>
            <a:ext cx="3498850" cy="178812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ig Data, Explained: The 5V s of Dat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83042" y="4499649"/>
            <a:ext cx="3179614" cy="178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71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 and Machine Learning</a:t>
            </a:r>
            <a:endParaRPr lang="en-US" dirty="0"/>
          </a:p>
        </p:txBody>
      </p:sp>
      <p:sp>
        <p:nvSpPr>
          <p:cNvPr id="3" name="Content Placeholder 2"/>
          <p:cNvSpPr>
            <a:spLocks noGrp="1"/>
          </p:cNvSpPr>
          <p:nvPr>
            <p:ph idx="1"/>
          </p:nvPr>
        </p:nvSpPr>
        <p:spPr/>
        <p:txBody>
          <a:bodyPr/>
          <a:lstStyle/>
          <a:p>
            <a:r>
              <a:rPr lang="en-US" dirty="0"/>
              <a:t>These technologies enable machines to learn from data, make decisions, and improve over time. They are used in a wide range of applications from autonomous vehicles to personalized medicine.</a:t>
            </a:r>
          </a:p>
        </p:txBody>
      </p:sp>
      <p:sp>
        <p:nvSpPr>
          <p:cNvPr id="4" name="Slide Number Placeholder 3"/>
          <p:cNvSpPr>
            <a:spLocks noGrp="1"/>
          </p:cNvSpPr>
          <p:nvPr>
            <p:ph type="sldNum" sz="quarter" idx="12"/>
          </p:nvPr>
        </p:nvSpPr>
        <p:spPr/>
        <p:txBody>
          <a:bodyPr/>
          <a:lstStyle/>
          <a:p>
            <a:fld id="{AAD6B1B3-F1FC-411D-B349-86BD7C3F4E90}" type="slidenum">
              <a:rPr lang="en-US" smtClean="0"/>
              <a:pPr/>
              <a:t>19</a:t>
            </a:fld>
            <a:endParaRPr lang="en-US" dirty="0"/>
          </a:p>
        </p:txBody>
      </p:sp>
      <p:pic>
        <p:nvPicPr>
          <p:cNvPr id="5122" name="Picture 2" descr="How does AI, ML, DL, GI fit together?&#10;"/>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8824" r="188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55001" y="5810806"/>
            <a:ext cx="5206682" cy="369332"/>
          </a:xfrm>
          <a:prstGeom prst="rect">
            <a:avLst/>
          </a:prstGeom>
        </p:spPr>
        <p:txBody>
          <a:bodyPr wrap="none">
            <a:spAutoFit/>
          </a:bodyPr>
          <a:lstStyle/>
          <a:p>
            <a:r>
              <a:rPr lang="en-US" dirty="0"/>
              <a:t>https://www.linkedin.com/pulse/how-does-ai-ml-dl-gi-fit-together-anang-b-singh</a:t>
            </a:r>
          </a:p>
        </p:txBody>
      </p:sp>
    </p:spTree>
    <p:extLst>
      <p:ext uri="{BB962C8B-B14F-4D97-AF65-F5344CB8AC3E}">
        <p14:creationId xmlns:p14="http://schemas.microsoft.com/office/powerpoint/2010/main" val="1210255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IR</a:t>
            </a:r>
            <a:endParaRPr lang="en-US" dirty="0"/>
          </a:p>
        </p:txBody>
      </p:sp>
      <p:sp>
        <p:nvSpPr>
          <p:cNvPr id="4" name="Slide Number Placeholder 3"/>
          <p:cNvSpPr>
            <a:spLocks noGrp="1"/>
          </p:cNvSpPr>
          <p:nvPr>
            <p:ph type="sldNum" sz="quarter" idx="4"/>
          </p:nvPr>
        </p:nvSpPr>
        <p:spPr/>
        <p:txBody>
          <a:bodyPr/>
          <a:lstStyle/>
          <a:p>
            <a:fld id="{AAD6B1B3-F1FC-411D-B349-86BD7C3F4E90}" type="slidenum">
              <a:rPr lang="en-US" smtClean="0"/>
              <a:pPr/>
              <a:t>2</a:t>
            </a:fld>
            <a:endParaRPr lang="en-US" dirty="0"/>
          </a:p>
        </p:txBody>
      </p:sp>
      <p:pic>
        <p:nvPicPr>
          <p:cNvPr id="7170" name="Picture 2" descr="First Industrial Revolution Unfolded as Creative Waves - THE WA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39" y="1078957"/>
            <a:ext cx="8400510" cy="472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156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of Things (</a:t>
            </a:r>
            <a:r>
              <a:rPr lang="en-US" dirty="0" err="1"/>
              <a:t>IoT</a:t>
            </a:r>
            <a:r>
              <a:rPr lang="en-US" dirty="0"/>
              <a:t>):</a:t>
            </a:r>
          </a:p>
        </p:txBody>
      </p:sp>
      <p:sp>
        <p:nvSpPr>
          <p:cNvPr id="4" name="Slide Number Placeholder 3"/>
          <p:cNvSpPr>
            <a:spLocks noGrp="1"/>
          </p:cNvSpPr>
          <p:nvPr>
            <p:ph type="sldNum" sz="quarter" idx="12"/>
          </p:nvPr>
        </p:nvSpPr>
        <p:spPr/>
        <p:txBody>
          <a:bodyPr/>
          <a:lstStyle/>
          <a:p>
            <a:fld id="{AAD6B1B3-F1FC-411D-B349-86BD7C3F4E90}" type="slidenum">
              <a:rPr lang="en-US" smtClean="0"/>
              <a:pPr/>
              <a:t>20</a:t>
            </a:fld>
            <a:endParaRPr lang="en-US" dirty="0"/>
          </a:p>
        </p:txBody>
      </p:sp>
      <p:sp>
        <p:nvSpPr>
          <p:cNvPr id="7" name="Content Placeholder 6"/>
          <p:cNvSpPr>
            <a:spLocks noGrp="1"/>
          </p:cNvSpPr>
          <p:nvPr>
            <p:ph idx="1"/>
          </p:nvPr>
        </p:nvSpPr>
        <p:spPr>
          <a:xfrm>
            <a:off x="710380" y="977695"/>
            <a:ext cx="6199706" cy="4852628"/>
          </a:xfrm>
        </p:spPr>
        <p:txBody>
          <a:bodyPr/>
          <a:lstStyle/>
          <a:p>
            <a:r>
              <a:rPr lang="en-US" dirty="0"/>
              <a:t>This refers to the network of interconnected devices that can communicate and exchange data with each other. </a:t>
            </a:r>
            <a:r>
              <a:rPr lang="en-US" dirty="0" err="1"/>
              <a:t>IoT</a:t>
            </a:r>
            <a:r>
              <a:rPr lang="en-US" dirty="0"/>
              <a:t> is used in smart homes, wearable devices, industrial automation, and more.</a:t>
            </a:r>
          </a:p>
        </p:txBody>
      </p:sp>
      <p:pic>
        <p:nvPicPr>
          <p:cNvPr id="4099" name="Picture 3" descr="The Internet of Things (IoT): Exploring the Power of IoT Technology"/>
          <p:cNvPicPr>
            <a:picLocks noGrp="1" noChangeAspect="1" noChangeArrowheads="1"/>
          </p:cNvPicPr>
          <p:nvPr>
            <p:ph type="pic" sz="quarter" idx="13"/>
          </p:nvPr>
        </p:nvPicPr>
        <p:blipFill>
          <a:blip r:embed="rId2" cstate="print">
            <a:extLst>
              <a:ext uri="{28A0092B-C50C-407E-A947-70E740481C1C}">
                <a14:useLocalDpi xmlns:a14="http://schemas.microsoft.com/office/drawing/2010/main" val="0"/>
              </a:ext>
            </a:extLst>
          </a:blip>
          <a:srcRect l="14227" r="1422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The Internet of Thin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3150" y="3798094"/>
            <a:ext cx="3221270" cy="2353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37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and Analytics:</a:t>
            </a:r>
          </a:p>
        </p:txBody>
      </p:sp>
      <p:sp>
        <p:nvSpPr>
          <p:cNvPr id="3" name="Content Placeholder 2"/>
          <p:cNvSpPr>
            <a:spLocks noGrp="1"/>
          </p:cNvSpPr>
          <p:nvPr>
            <p:ph idx="1"/>
          </p:nvPr>
        </p:nvSpPr>
        <p:spPr/>
        <p:txBody>
          <a:bodyPr/>
          <a:lstStyle/>
          <a:p>
            <a:r>
              <a:rPr lang="en-US" dirty="0"/>
              <a:t>The vast amounts of data generated by digital devices are analyzed to uncover patterns, trends, and insights that can inform decision-making and drive innovation.</a:t>
            </a:r>
          </a:p>
        </p:txBody>
      </p:sp>
      <p:sp>
        <p:nvSpPr>
          <p:cNvPr id="4" name="Slide Number Placeholder 3"/>
          <p:cNvSpPr>
            <a:spLocks noGrp="1"/>
          </p:cNvSpPr>
          <p:nvPr>
            <p:ph type="sldNum" sz="quarter" idx="12"/>
          </p:nvPr>
        </p:nvSpPr>
        <p:spPr/>
        <p:txBody>
          <a:bodyPr/>
          <a:lstStyle/>
          <a:p>
            <a:fld id="{AAD6B1B3-F1FC-411D-B349-86BD7C3F4E90}" type="slidenum">
              <a:rPr lang="en-US" smtClean="0"/>
              <a:pPr/>
              <a:t>21</a:t>
            </a:fld>
            <a:endParaRPr lang="en-US" dirty="0"/>
          </a:p>
        </p:txBody>
      </p:sp>
      <p:pic>
        <p:nvPicPr>
          <p:cNvPr id="6146" name="Picture 2" descr="Top 7 Challenges of Big Data and Solutions"/>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5545" r="1554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33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Blockchain</a:t>
            </a:r>
            <a:endParaRPr lang="en-US" dirty="0"/>
          </a:p>
        </p:txBody>
      </p:sp>
      <p:sp>
        <p:nvSpPr>
          <p:cNvPr id="3" name="Content Placeholder 2"/>
          <p:cNvSpPr>
            <a:spLocks noGrp="1"/>
          </p:cNvSpPr>
          <p:nvPr>
            <p:ph idx="1"/>
          </p:nvPr>
        </p:nvSpPr>
        <p:spPr/>
        <p:txBody>
          <a:bodyPr/>
          <a:lstStyle/>
          <a:p>
            <a:r>
              <a:rPr lang="en-US" dirty="0"/>
              <a:t>A decentralized and secure way of recording transactions and managing data, </a:t>
            </a:r>
            <a:r>
              <a:rPr lang="en-US" dirty="0" err="1"/>
              <a:t>blockchain</a:t>
            </a:r>
            <a:r>
              <a:rPr lang="en-US" dirty="0"/>
              <a:t> is used in </a:t>
            </a:r>
            <a:r>
              <a:rPr lang="en-US" dirty="0" err="1"/>
              <a:t>cryptocurrencies</a:t>
            </a:r>
            <a:r>
              <a:rPr lang="en-US" dirty="0"/>
              <a:t>, supply chain management, and secure voting systems.</a:t>
            </a:r>
          </a:p>
        </p:txBody>
      </p:sp>
      <p:sp>
        <p:nvSpPr>
          <p:cNvPr id="4" name="Slide Number Placeholder 3"/>
          <p:cNvSpPr>
            <a:spLocks noGrp="1"/>
          </p:cNvSpPr>
          <p:nvPr>
            <p:ph type="sldNum" sz="quarter" idx="12"/>
          </p:nvPr>
        </p:nvSpPr>
        <p:spPr/>
        <p:txBody>
          <a:bodyPr/>
          <a:lstStyle/>
          <a:p>
            <a:fld id="{AAD6B1B3-F1FC-411D-B349-86BD7C3F4E90}" type="slidenum">
              <a:rPr lang="en-US" smtClean="0"/>
              <a:pPr/>
              <a:t>22</a:t>
            </a:fld>
            <a:endParaRPr lang="en-US" dirty="0"/>
          </a:p>
        </p:txBody>
      </p:sp>
      <p:sp>
        <p:nvSpPr>
          <p:cNvPr id="5" name="Picture Placeholder 4"/>
          <p:cNvSpPr>
            <a:spLocks noGrp="1"/>
          </p:cNvSpPr>
          <p:nvPr>
            <p:ph type="pic" sz="quarter" idx="13"/>
          </p:nvPr>
        </p:nvSpPr>
        <p:spPr>
          <a:xfrm>
            <a:off x="6910086" y="1367385"/>
            <a:ext cx="5112052" cy="4764088"/>
          </a:xfrm>
        </p:spPr>
      </p:sp>
      <p:pic>
        <p:nvPicPr>
          <p:cNvPr id="7172" name="Picture 4" descr="What Is Blockchain Technology? | The Motley F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282" y="3749429"/>
            <a:ext cx="4764087" cy="238204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Blockchain Facts: What Is It, How It Works, and How It Can Be Us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6063" y="978712"/>
            <a:ext cx="4156075" cy="2770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1926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Robotics</a:t>
            </a:r>
          </a:p>
        </p:txBody>
      </p:sp>
      <p:sp>
        <p:nvSpPr>
          <p:cNvPr id="3" name="Content Placeholder 2"/>
          <p:cNvSpPr>
            <a:spLocks noGrp="1"/>
          </p:cNvSpPr>
          <p:nvPr>
            <p:ph idx="1"/>
          </p:nvPr>
        </p:nvSpPr>
        <p:spPr/>
        <p:txBody>
          <a:bodyPr/>
          <a:lstStyle/>
          <a:p>
            <a:r>
              <a:rPr lang="en-US" dirty="0"/>
              <a:t>Advances in robotics are leading to more sophisticated and capable robots that can perform complex tasks in manufacturing, healthcare, and other sectors.</a:t>
            </a:r>
          </a:p>
        </p:txBody>
      </p:sp>
      <p:sp>
        <p:nvSpPr>
          <p:cNvPr id="4" name="Slide Number Placeholder 3"/>
          <p:cNvSpPr>
            <a:spLocks noGrp="1"/>
          </p:cNvSpPr>
          <p:nvPr>
            <p:ph type="sldNum" sz="quarter" idx="12"/>
          </p:nvPr>
        </p:nvSpPr>
        <p:spPr/>
        <p:txBody>
          <a:bodyPr/>
          <a:lstStyle/>
          <a:p>
            <a:fld id="{AAD6B1B3-F1FC-411D-B349-86BD7C3F4E90}" type="slidenum">
              <a:rPr lang="en-US" smtClean="0"/>
              <a:pPr/>
              <a:t>23</a:t>
            </a:fld>
            <a:endParaRPr lang="en-US" dirty="0"/>
          </a:p>
        </p:txBody>
      </p:sp>
      <p:pic>
        <p:nvPicPr>
          <p:cNvPr id="7" name="Picture Placeholder 6"/>
          <p:cNvPicPr>
            <a:picLocks noGrp="1" noChangeAspect="1"/>
          </p:cNvPicPr>
          <p:nvPr>
            <p:ph type="pic" sz="quarter" idx="13"/>
          </p:nvPr>
        </p:nvPicPr>
        <p:blipFill>
          <a:blip r:embed="rId2"/>
          <a:srcRect l="19575" r="19575"/>
          <a:stretch>
            <a:fillRect/>
          </a:stretch>
        </p:blipFill>
        <p:spPr>
          <a:prstGeom prst="rect">
            <a:avLst/>
          </a:prstGeom>
        </p:spPr>
      </p:pic>
    </p:spTree>
    <p:extLst>
      <p:ext uri="{BB962C8B-B14F-4D97-AF65-F5344CB8AC3E}">
        <p14:creationId xmlns:p14="http://schemas.microsoft.com/office/powerpoint/2010/main" val="720957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Printing (Additive Manufacturing)</a:t>
            </a:r>
          </a:p>
        </p:txBody>
      </p:sp>
      <p:sp>
        <p:nvSpPr>
          <p:cNvPr id="3" name="Content Placeholder 2"/>
          <p:cNvSpPr>
            <a:spLocks noGrp="1"/>
          </p:cNvSpPr>
          <p:nvPr>
            <p:ph idx="1"/>
          </p:nvPr>
        </p:nvSpPr>
        <p:spPr/>
        <p:txBody>
          <a:bodyPr/>
          <a:lstStyle/>
          <a:p>
            <a:r>
              <a:rPr lang="en-US" dirty="0"/>
              <a:t>This technology allows for the creation of complex objects by layering materials, which is used in industries like aerospace, automotive, and healthcare for customized manufacturing.</a:t>
            </a:r>
          </a:p>
        </p:txBody>
      </p:sp>
      <p:sp>
        <p:nvSpPr>
          <p:cNvPr id="4" name="Slide Number Placeholder 3"/>
          <p:cNvSpPr>
            <a:spLocks noGrp="1"/>
          </p:cNvSpPr>
          <p:nvPr>
            <p:ph type="sldNum" sz="quarter" idx="12"/>
          </p:nvPr>
        </p:nvSpPr>
        <p:spPr/>
        <p:txBody>
          <a:bodyPr/>
          <a:lstStyle/>
          <a:p>
            <a:fld id="{AAD6B1B3-F1FC-411D-B349-86BD7C3F4E90}" type="slidenum">
              <a:rPr lang="en-US" smtClean="0"/>
              <a:pPr/>
              <a:t>24</a:t>
            </a:fld>
            <a:endParaRPr lang="en-US" dirty="0"/>
          </a:p>
        </p:txBody>
      </p:sp>
      <p:pic>
        <p:nvPicPr>
          <p:cNvPr id="9218" name="Picture 2" descr="4 Types of Metal 3D Printing Processes and Their Materials | Xometry"/>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3401" b="340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319587" y="3557587"/>
            <a:ext cx="1990725" cy="2295525"/>
          </a:xfrm>
          <a:prstGeom prst="rect">
            <a:avLst/>
          </a:prstGeom>
        </p:spPr>
      </p:pic>
    </p:spTree>
    <p:extLst>
      <p:ext uri="{BB962C8B-B14F-4D97-AF65-F5344CB8AC3E}">
        <p14:creationId xmlns:p14="http://schemas.microsoft.com/office/powerpoint/2010/main" val="1721574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Augmented Reality (AR) and Virtual Reality (VR)</a:t>
            </a:r>
          </a:p>
        </p:txBody>
      </p:sp>
      <p:sp>
        <p:nvSpPr>
          <p:cNvPr id="3" name="Content Placeholder 2"/>
          <p:cNvSpPr>
            <a:spLocks noGrp="1"/>
          </p:cNvSpPr>
          <p:nvPr>
            <p:ph idx="1"/>
          </p:nvPr>
        </p:nvSpPr>
        <p:spPr>
          <a:xfrm>
            <a:off x="424630" y="860954"/>
            <a:ext cx="10948220" cy="4852628"/>
          </a:xfrm>
        </p:spPr>
        <p:txBody>
          <a:bodyPr/>
          <a:lstStyle/>
          <a:p>
            <a:r>
              <a:rPr lang="en-US" dirty="0"/>
              <a:t>These immersive technologies are used for training, simulation, entertainment, and enhancing user experiences in various fields.</a:t>
            </a:r>
          </a:p>
        </p:txBody>
      </p:sp>
      <p:sp>
        <p:nvSpPr>
          <p:cNvPr id="4" name="Slide Number Placeholder 3"/>
          <p:cNvSpPr>
            <a:spLocks noGrp="1"/>
          </p:cNvSpPr>
          <p:nvPr>
            <p:ph type="sldNum" sz="quarter" idx="12"/>
          </p:nvPr>
        </p:nvSpPr>
        <p:spPr/>
        <p:txBody>
          <a:bodyPr/>
          <a:lstStyle/>
          <a:p>
            <a:fld id="{AAD6B1B3-F1FC-411D-B349-86BD7C3F4E90}" type="slidenum">
              <a:rPr lang="en-US" smtClean="0"/>
              <a:pPr/>
              <a:t>25</a:t>
            </a:fld>
            <a:endParaRPr lang="en-US" dirty="0"/>
          </a:p>
        </p:txBody>
      </p:sp>
      <p:pic>
        <p:nvPicPr>
          <p:cNvPr id="10244" name="Picture 4" descr="Augmented Reality (AR), Mixed Reality (MR), Virtual Reality (VR), and...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1549" y="1998598"/>
            <a:ext cx="7116553" cy="420382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ugmented Reality Vs Virtual Reality In Ga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79" y="2889578"/>
            <a:ext cx="3958822" cy="242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529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Computing</a:t>
            </a:r>
          </a:p>
        </p:txBody>
      </p:sp>
      <p:sp>
        <p:nvSpPr>
          <p:cNvPr id="3" name="Content Placeholder 2"/>
          <p:cNvSpPr>
            <a:spLocks noGrp="1"/>
          </p:cNvSpPr>
          <p:nvPr>
            <p:ph idx="1"/>
          </p:nvPr>
        </p:nvSpPr>
        <p:spPr>
          <a:xfrm>
            <a:off x="710380" y="1415845"/>
            <a:ext cx="10891070" cy="2965655"/>
          </a:xfrm>
        </p:spPr>
        <p:txBody>
          <a:bodyPr>
            <a:normAutofit fontScale="77500" lnSpcReduction="20000"/>
          </a:bodyPr>
          <a:lstStyle/>
          <a:p>
            <a:r>
              <a:rPr lang="en-US" dirty="0" smtClean="0"/>
              <a:t>Though </a:t>
            </a:r>
            <a:r>
              <a:rPr lang="en-US" dirty="0"/>
              <a:t>still in early stages, quantum computing promises to solve complex problems much faster than classical computers by leveraging the principles of quantum mechanics. Let's say you’re on a treasure hunt. There are 8 treasure chests, and only one has the treasure. A regular computer would check each chest one by one until it finds the treasure. This could take a while.</a:t>
            </a:r>
          </a:p>
          <a:p>
            <a:r>
              <a:rPr lang="en-US" dirty="0"/>
              <a:t>A quantum computer, with its </a:t>
            </a:r>
            <a:r>
              <a:rPr lang="en-US" dirty="0" err="1"/>
              <a:t>qubits</a:t>
            </a:r>
            <a:r>
              <a:rPr lang="en-US" dirty="0"/>
              <a:t> in superposition, can check all the chests at once! Because of this, it can find the treasure much faster.</a:t>
            </a:r>
          </a:p>
          <a:p>
            <a:endParaRPr lang="en-US" dirty="0"/>
          </a:p>
        </p:txBody>
      </p:sp>
      <p:sp>
        <p:nvSpPr>
          <p:cNvPr id="4" name="Slide Number Placeholder 3"/>
          <p:cNvSpPr>
            <a:spLocks noGrp="1"/>
          </p:cNvSpPr>
          <p:nvPr>
            <p:ph type="sldNum" sz="quarter" idx="12"/>
          </p:nvPr>
        </p:nvSpPr>
        <p:spPr/>
        <p:txBody>
          <a:bodyPr/>
          <a:lstStyle/>
          <a:p>
            <a:fld id="{AAD6B1B3-F1FC-411D-B349-86BD7C3F4E90}" type="slidenum">
              <a:rPr lang="en-US" smtClean="0"/>
              <a:pPr/>
              <a:t>26</a:t>
            </a:fld>
            <a:endParaRPr lang="en-US" dirty="0"/>
          </a:p>
        </p:txBody>
      </p:sp>
      <p:pic>
        <p:nvPicPr>
          <p:cNvPr id="6" name="Picture 5"/>
          <p:cNvPicPr>
            <a:picLocks noChangeAspect="1"/>
          </p:cNvPicPr>
          <p:nvPr/>
        </p:nvPicPr>
        <p:blipFill>
          <a:blip r:embed="rId2"/>
          <a:stretch>
            <a:fillRect/>
          </a:stretch>
        </p:blipFill>
        <p:spPr>
          <a:xfrm>
            <a:off x="4562475" y="4100512"/>
            <a:ext cx="6791325" cy="1819275"/>
          </a:xfrm>
          <a:prstGeom prst="rect">
            <a:avLst/>
          </a:prstGeom>
        </p:spPr>
      </p:pic>
      <p:pic>
        <p:nvPicPr>
          <p:cNvPr id="7" name="Picture 6"/>
          <p:cNvPicPr>
            <a:picLocks noChangeAspect="1"/>
          </p:cNvPicPr>
          <p:nvPr/>
        </p:nvPicPr>
        <p:blipFill>
          <a:blip r:embed="rId3"/>
          <a:stretch>
            <a:fillRect/>
          </a:stretch>
        </p:blipFill>
        <p:spPr>
          <a:xfrm>
            <a:off x="1414655" y="3877327"/>
            <a:ext cx="2443546" cy="2265644"/>
          </a:xfrm>
          <a:prstGeom prst="rect">
            <a:avLst/>
          </a:prstGeom>
        </p:spPr>
      </p:pic>
    </p:spTree>
    <p:extLst>
      <p:ext uri="{BB962C8B-B14F-4D97-AF65-F5344CB8AC3E}">
        <p14:creationId xmlns:p14="http://schemas.microsoft.com/office/powerpoint/2010/main" val="23851977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Wireless Technologies (5G and Beyond)</a:t>
            </a:r>
          </a:p>
        </p:txBody>
      </p:sp>
      <p:sp>
        <p:nvSpPr>
          <p:cNvPr id="3" name="Content Placeholder 2"/>
          <p:cNvSpPr>
            <a:spLocks noGrp="1"/>
          </p:cNvSpPr>
          <p:nvPr>
            <p:ph idx="1"/>
          </p:nvPr>
        </p:nvSpPr>
        <p:spPr>
          <a:xfrm>
            <a:off x="710380" y="1415845"/>
            <a:ext cx="11348270" cy="1517855"/>
          </a:xfrm>
        </p:spPr>
        <p:txBody>
          <a:bodyPr>
            <a:normAutofit fontScale="92500"/>
          </a:bodyPr>
          <a:lstStyle/>
          <a:p>
            <a:r>
              <a:rPr lang="en-US" dirty="0"/>
              <a:t>The next generation of wireless communication technologies provides faster, more reliable connections, enabling advancements in </a:t>
            </a:r>
            <a:r>
              <a:rPr lang="en-US" dirty="0" err="1"/>
              <a:t>IoT</a:t>
            </a:r>
            <a:r>
              <a:rPr lang="en-US" dirty="0"/>
              <a:t>, smart cities, and autonomous vehicles.</a:t>
            </a:r>
          </a:p>
        </p:txBody>
      </p:sp>
      <p:sp>
        <p:nvSpPr>
          <p:cNvPr id="4" name="Slide Number Placeholder 3"/>
          <p:cNvSpPr>
            <a:spLocks noGrp="1"/>
          </p:cNvSpPr>
          <p:nvPr>
            <p:ph type="sldNum" sz="quarter" idx="12"/>
          </p:nvPr>
        </p:nvSpPr>
        <p:spPr/>
        <p:txBody>
          <a:bodyPr/>
          <a:lstStyle/>
          <a:p>
            <a:fld id="{AAD6B1B3-F1FC-411D-B349-86BD7C3F4E90}" type="slidenum">
              <a:rPr lang="en-US" smtClean="0"/>
              <a:pPr/>
              <a:t>27</a:t>
            </a:fld>
            <a:endParaRPr lang="en-US" dirty="0"/>
          </a:p>
        </p:txBody>
      </p:sp>
      <p:pic>
        <p:nvPicPr>
          <p:cNvPr id="14338" name="Picture 2" descr="The Importance of 5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2618466"/>
            <a:ext cx="7823200" cy="3515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00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Biotechnology</a:t>
            </a:r>
          </a:p>
        </p:txBody>
      </p:sp>
      <p:sp>
        <p:nvSpPr>
          <p:cNvPr id="3" name="Content Placeholder 2"/>
          <p:cNvSpPr>
            <a:spLocks noGrp="1"/>
          </p:cNvSpPr>
          <p:nvPr>
            <p:ph idx="1"/>
          </p:nvPr>
        </p:nvSpPr>
        <p:spPr/>
        <p:txBody>
          <a:bodyPr/>
          <a:lstStyle/>
          <a:p>
            <a:r>
              <a:rPr lang="en-US" dirty="0"/>
              <a:t>Innovations in genetic engineering, CRISPR, and personalized medicine are transforming healthcare, agriculture, and other fields</a:t>
            </a:r>
          </a:p>
        </p:txBody>
      </p:sp>
      <p:sp>
        <p:nvSpPr>
          <p:cNvPr id="4" name="Slide Number Placeholder 3"/>
          <p:cNvSpPr>
            <a:spLocks noGrp="1"/>
          </p:cNvSpPr>
          <p:nvPr>
            <p:ph type="sldNum" sz="quarter" idx="12"/>
          </p:nvPr>
        </p:nvSpPr>
        <p:spPr/>
        <p:txBody>
          <a:bodyPr/>
          <a:lstStyle/>
          <a:p>
            <a:fld id="{AAD6B1B3-F1FC-411D-B349-86BD7C3F4E90}" type="slidenum">
              <a:rPr lang="en-US" smtClean="0"/>
              <a:pPr/>
              <a:t>28</a:t>
            </a:fld>
            <a:endParaRPr lang="en-US" dirty="0"/>
          </a:p>
        </p:txBody>
      </p:sp>
      <p:pic>
        <p:nvPicPr>
          <p:cNvPr id="13316" name="Picture 4" descr="Biotechnology Defini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9950" y="3029180"/>
            <a:ext cx="4308474" cy="29096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2491020" y="3842159"/>
            <a:ext cx="2638425" cy="1733550"/>
          </a:xfrm>
          <a:prstGeom prst="rect">
            <a:avLst/>
          </a:prstGeom>
        </p:spPr>
      </p:pic>
    </p:spTree>
    <p:extLst>
      <p:ext uri="{BB962C8B-B14F-4D97-AF65-F5344CB8AC3E}">
        <p14:creationId xmlns:p14="http://schemas.microsoft.com/office/powerpoint/2010/main" val="34695478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Nanotechnology</a:t>
            </a:r>
          </a:p>
        </p:txBody>
      </p:sp>
      <p:sp>
        <p:nvSpPr>
          <p:cNvPr id="3" name="Content Placeholder 2"/>
          <p:cNvSpPr>
            <a:spLocks noGrp="1"/>
          </p:cNvSpPr>
          <p:nvPr>
            <p:ph idx="1"/>
          </p:nvPr>
        </p:nvSpPr>
        <p:spPr/>
        <p:txBody>
          <a:bodyPr/>
          <a:lstStyle/>
          <a:p>
            <a:r>
              <a:rPr lang="en-US" dirty="0"/>
              <a:t>The manipulation of matter at the atomic and molecular scale is leading to breakthroughs in materials science, medicine, and electronics</a:t>
            </a:r>
          </a:p>
        </p:txBody>
      </p:sp>
      <p:sp>
        <p:nvSpPr>
          <p:cNvPr id="4" name="Slide Number Placeholder 3"/>
          <p:cNvSpPr>
            <a:spLocks noGrp="1"/>
          </p:cNvSpPr>
          <p:nvPr>
            <p:ph type="sldNum" sz="quarter" idx="12"/>
          </p:nvPr>
        </p:nvSpPr>
        <p:spPr/>
        <p:txBody>
          <a:bodyPr/>
          <a:lstStyle/>
          <a:p>
            <a:fld id="{AAD6B1B3-F1FC-411D-B349-86BD7C3F4E90}" type="slidenum">
              <a:rPr lang="en-US" smtClean="0"/>
              <a:pPr/>
              <a:t>29</a:t>
            </a:fld>
            <a:endParaRPr lang="en-US" dirty="0"/>
          </a:p>
        </p:txBody>
      </p:sp>
      <p:pic>
        <p:nvPicPr>
          <p:cNvPr id="12290" name="Picture 2" descr="Applications of Nanotechnology In Different Sectors - Leverage Edu"/>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6448" r="1644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290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IR</a:t>
            </a:r>
            <a:endParaRPr lang="en-US" dirty="0"/>
          </a:p>
        </p:txBody>
      </p:sp>
      <p:sp>
        <p:nvSpPr>
          <p:cNvPr id="4" name="Slide Number Placeholder 3"/>
          <p:cNvSpPr>
            <a:spLocks noGrp="1"/>
          </p:cNvSpPr>
          <p:nvPr>
            <p:ph type="sldNum" sz="quarter" idx="4"/>
          </p:nvPr>
        </p:nvSpPr>
        <p:spPr/>
        <p:txBody>
          <a:bodyPr/>
          <a:lstStyle/>
          <a:p>
            <a:fld id="{AAD6B1B3-F1FC-411D-B349-86BD7C3F4E90}" type="slidenum">
              <a:rPr lang="en-US" smtClean="0"/>
              <a:pPr/>
              <a:t>3</a:t>
            </a:fld>
            <a:endParaRPr lang="en-US" dirty="0"/>
          </a:p>
        </p:txBody>
      </p:sp>
      <p:pic>
        <p:nvPicPr>
          <p:cNvPr id="8194" name="Picture 2" descr="Klaus Schwab Quote: “The secon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900" y="423965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118901" y="1178109"/>
            <a:ext cx="5286474" cy="3294739"/>
          </a:xfrm>
          <a:prstGeom prst="rect">
            <a:avLst/>
          </a:prstGeom>
        </p:spPr>
      </p:pic>
      <p:pic>
        <p:nvPicPr>
          <p:cNvPr id="8198" name="Picture 6" descr="The Third Industrial Revolu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1343" y="1178109"/>
            <a:ext cx="3775113" cy="268850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a:spLocks noGrp="1" noChangeArrowheads="1"/>
          </p:cNvSpPr>
          <p:nvPr>
            <p:ph idx="1"/>
          </p:nvPr>
        </p:nvSpPr>
        <p:spPr bwMode="auto">
          <a:xfrm>
            <a:off x="1118901" y="5039758"/>
            <a:ext cx="289053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36 sec to assemble</a:t>
            </a:r>
            <a:r>
              <a:rPr kumimoji="0" lang="en-US" altLang="en-US" sz="1800" b="1" i="0" u="none" strike="noStrike" cap="none" normalizeH="0" dirty="0" smtClean="0">
                <a:ln>
                  <a:noFill/>
                </a:ln>
                <a:solidFill>
                  <a:schemeClr val="tx1"/>
                </a:solidFill>
                <a:effectLst/>
                <a:latin typeface="Arial" panose="020B0604020202020204" pitchFamily="34" charset="0"/>
              </a:rPr>
              <a:t> a car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228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Cybersecurity</a:t>
            </a:r>
            <a:endParaRPr lang="en-US" dirty="0"/>
          </a:p>
        </p:txBody>
      </p:sp>
      <p:sp>
        <p:nvSpPr>
          <p:cNvPr id="3" name="Content Placeholder 2"/>
          <p:cNvSpPr>
            <a:spLocks noGrp="1"/>
          </p:cNvSpPr>
          <p:nvPr>
            <p:ph idx="1"/>
          </p:nvPr>
        </p:nvSpPr>
        <p:spPr/>
        <p:txBody>
          <a:bodyPr/>
          <a:lstStyle/>
          <a:p>
            <a:r>
              <a:rPr lang="en-US" dirty="0"/>
              <a:t>As digital systems become more integral to all aspects of life, protecting data and infrastructure from cyber threats is increasingly critical</a:t>
            </a:r>
          </a:p>
        </p:txBody>
      </p:sp>
      <p:sp>
        <p:nvSpPr>
          <p:cNvPr id="4" name="Slide Number Placeholder 3"/>
          <p:cNvSpPr>
            <a:spLocks noGrp="1"/>
          </p:cNvSpPr>
          <p:nvPr>
            <p:ph type="sldNum" sz="quarter" idx="12"/>
          </p:nvPr>
        </p:nvSpPr>
        <p:spPr/>
        <p:txBody>
          <a:bodyPr/>
          <a:lstStyle/>
          <a:p>
            <a:fld id="{AAD6B1B3-F1FC-411D-B349-86BD7C3F4E90}" type="slidenum">
              <a:rPr lang="en-US" smtClean="0"/>
              <a:pPr/>
              <a:t>30</a:t>
            </a:fld>
            <a:endParaRPr lang="en-US" dirty="0"/>
          </a:p>
        </p:txBody>
      </p:sp>
      <p:pic>
        <p:nvPicPr>
          <p:cNvPr id="11266" name="Picture 2" descr="Exploring the Various Types of Cyber Security Threats 2024"/>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3176" r="2317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489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10380" y="1415845"/>
            <a:ext cx="10821220" cy="4852628"/>
          </a:xfrm>
        </p:spPr>
        <p:txBody>
          <a:bodyPr/>
          <a:lstStyle/>
          <a:p>
            <a:r>
              <a:rPr lang="en-US" b="1" dirty="0"/>
              <a:t>From self-driving cars to drone-delivered online shopping, the Fourth Industrial Revolution is changing how we live, work, and communicate. But with more and more jobs being taken over by artificial intelligence, what do </a:t>
            </a:r>
            <a:r>
              <a:rPr lang="en-US" b="1" dirty="0" smtClean="0"/>
              <a:t>researchers/students today </a:t>
            </a:r>
            <a:r>
              <a:rPr lang="en-US" b="1" dirty="0"/>
              <a:t>need to do to stay relevant for future </a:t>
            </a:r>
            <a:r>
              <a:rPr lang="en-US" b="1" dirty="0" smtClean="0"/>
              <a:t>challenges?</a:t>
            </a:r>
            <a:endParaRPr lang="en-US" dirty="0"/>
          </a:p>
        </p:txBody>
      </p:sp>
      <p:sp>
        <p:nvSpPr>
          <p:cNvPr id="4" name="Slide Number Placeholder 3"/>
          <p:cNvSpPr>
            <a:spLocks noGrp="1"/>
          </p:cNvSpPr>
          <p:nvPr>
            <p:ph type="sldNum" sz="quarter" idx="12"/>
          </p:nvPr>
        </p:nvSpPr>
        <p:spPr/>
        <p:txBody>
          <a:bodyPr/>
          <a:lstStyle/>
          <a:p>
            <a:fld id="{AAD6B1B3-F1FC-411D-B349-86BD7C3F4E90}" type="slidenum">
              <a:rPr lang="en-US" smtClean="0"/>
              <a:pPr/>
              <a:t>31</a:t>
            </a:fld>
            <a:endParaRPr lang="en-US" dirty="0"/>
          </a:p>
        </p:txBody>
      </p:sp>
    </p:spTree>
    <p:extLst>
      <p:ext uri="{BB962C8B-B14F-4D97-AF65-F5344CB8AC3E}">
        <p14:creationId xmlns:p14="http://schemas.microsoft.com/office/powerpoint/2010/main" val="28924821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AAD6B1B3-F1FC-411D-B349-86BD7C3F4E90}" type="slidenum">
              <a:rPr lang="en-US" smtClean="0"/>
              <a:pPr/>
              <a:t>32</a:t>
            </a:fld>
            <a:endParaRPr lang="en-US" dirty="0"/>
          </a:p>
        </p:txBody>
      </p:sp>
      <p:pic>
        <p:nvPicPr>
          <p:cNvPr id="6" name="Picture 5"/>
          <p:cNvPicPr>
            <a:picLocks noChangeAspect="1"/>
          </p:cNvPicPr>
          <p:nvPr/>
        </p:nvPicPr>
        <p:blipFill>
          <a:blip r:embed="rId2"/>
          <a:stretch>
            <a:fillRect/>
          </a:stretch>
        </p:blipFill>
        <p:spPr>
          <a:xfrm>
            <a:off x="406853" y="1348468"/>
            <a:ext cx="5848350" cy="4248150"/>
          </a:xfrm>
          <a:prstGeom prst="rect">
            <a:avLst/>
          </a:prstGeom>
        </p:spPr>
      </p:pic>
      <p:pic>
        <p:nvPicPr>
          <p:cNvPr id="7" name="Picture 6"/>
          <p:cNvPicPr>
            <a:picLocks noChangeAspect="1"/>
          </p:cNvPicPr>
          <p:nvPr/>
        </p:nvPicPr>
        <p:blipFill>
          <a:blip r:embed="rId3"/>
          <a:stretch>
            <a:fillRect/>
          </a:stretch>
        </p:blipFill>
        <p:spPr>
          <a:xfrm>
            <a:off x="6760028" y="1599115"/>
            <a:ext cx="3701143" cy="3498102"/>
          </a:xfrm>
          <a:prstGeom prst="rect">
            <a:avLst/>
          </a:prstGeom>
        </p:spPr>
      </p:pic>
    </p:spTree>
    <p:extLst>
      <p:ext uri="{BB962C8B-B14F-4D97-AF65-F5344CB8AC3E}">
        <p14:creationId xmlns:p14="http://schemas.microsoft.com/office/powerpoint/2010/main" val="3872594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AAD6B1B3-F1FC-411D-B349-86BD7C3F4E90}" type="slidenum">
              <a:rPr lang="en-US" smtClean="0"/>
              <a:pPr/>
              <a:t>33</a:t>
            </a:fld>
            <a:endParaRPr lang="en-US" dirty="0"/>
          </a:p>
        </p:txBody>
      </p:sp>
      <p:pic>
        <p:nvPicPr>
          <p:cNvPr id="3" name="Picture 2"/>
          <p:cNvPicPr>
            <a:picLocks noChangeAspect="1"/>
          </p:cNvPicPr>
          <p:nvPr/>
        </p:nvPicPr>
        <p:blipFill>
          <a:blip r:embed="rId2"/>
          <a:stretch>
            <a:fillRect/>
          </a:stretch>
        </p:blipFill>
        <p:spPr>
          <a:xfrm>
            <a:off x="6008914" y="2027104"/>
            <a:ext cx="5344886" cy="3444650"/>
          </a:xfrm>
          <a:prstGeom prst="rect">
            <a:avLst/>
          </a:prstGeom>
        </p:spPr>
      </p:pic>
      <p:pic>
        <p:nvPicPr>
          <p:cNvPr id="5" name="Picture 4"/>
          <p:cNvPicPr>
            <a:picLocks noChangeAspect="1"/>
          </p:cNvPicPr>
          <p:nvPr/>
        </p:nvPicPr>
        <p:blipFill>
          <a:blip r:embed="rId3"/>
          <a:stretch>
            <a:fillRect/>
          </a:stretch>
        </p:blipFill>
        <p:spPr>
          <a:xfrm>
            <a:off x="434068" y="2504604"/>
            <a:ext cx="5422446" cy="2570860"/>
          </a:xfrm>
          <a:prstGeom prst="rect">
            <a:avLst/>
          </a:prstGeom>
        </p:spPr>
      </p:pic>
    </p:spTree>
    <p:extLst>
      <p:ext uri="{BB962C8B-B14F-4D97-AF65-F5344CB8AC3E}">
        <p14:creationId xmlns:p14="http://schemas.microsoft.com/office/powerpoint/2010/main" val="34161962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8324" y="1230004"/>
            <a:ext cx="11977816" cy="1569660"/>
          </a:xfrm>
          <a:prstGeom prst="rect">
            <a:avLst/>
          </a:prstGeom>
        </p:spPr>
        <p:txBody>
          <a:bodyPr wrap="square">
            <a:spAutoFit/>
          </a:bodyPr>
          <a:lstStyle/>
          <a:p>
            <a:pPr algn="ctr"/>
            <a:r>
              <a:rPr lang="en-US" sz="4800" b="1" dirty="0">
                <a:solidFill>
                  <a:srgbClr val="0070C0"/>
                </a:solidFill>
              </a:rPr>
              <a:t>Revolutionizing Flood Monitoring: A Web-Based Application </a:t>
            </a:r>
          </a:p>
          <a:p>
            <a:pPr algn="ctr"/>
            <a:r>
              <a:rPr lang="en-US" sz="4800" b="1" dirty="0">
                <a:solidFill>
                  <a:srgbClr val="0070C0"/>
                </a:solidFill>
              </a:rPr>
              <a:t>for Near-Real-Time Observation Using Satellite Imagery</a:t>
            </a:r>
          </a:p>
        </p:txBody>
      </p:sp>
      <p:sp>
        <p:nvSpPr>
          <p:cNvPr id="7" name="Content Placeholder 2"/>
          <p:cNvSpPr txBox="1">
            <a:spLocks/>
          </p:cNvSpPr>
          <p:nvPr/>
        </p:nvSpPr>
        <p:spPr>
          <a:xfrm>
            <a:off x="833541" y="4063647"/>
            <a:ext cx="10515600" cy="2258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Font typeface="Arial" panose="020B0604020202020204" pitchFamily="34" charset="0"/>
              <a:buNone/>
            </a:pPr>
            <a:r>
              <a:rPr lang="en-US" sz="2400" b="1" dirty="0">
                <a:ea typeface="Tahoma" panose="020B0604030504040204" pitchFamily="34" charset="0"/>
                <a:cs typeface="Arial" panose="020B0604020202020204" pitchFamily="34" charset="0"/>
              </a:rPr>
              <a:t>Md. Imam </a:t>
            </a:r>
            <a:r>
              <a:rPr lang="en-US" sz="2400" b="1" dirty="0" err="1">
                <a:ea typeface="Tahoma" panose="020B0604030504040204" pitchFamily="34" charset="0"/>
                <a:cs typeface="Arial" panose="020B0604020202020204" pitchFamily="34" charset="0"/>
              </a:rPr>
              <a:t>Sohel</a:t>
            </a:r>
            <a:r>
              <a:rPr lang="en-US" sz="2400" b="1" dirty="0">
                <a:ea typeface="Tahoma" panose="020B0604030504040204" pitchFamily="34" charset="0"/>
                <a:cs typeface="Arial" panose="020B0604020202020204" pitchFamily="34" charset="0"/>
              </a:rPr>
              <a:t> Hossain</a:t>
            </a:r>
            <a:endParaRPr lang="en-US" sz="2400" b="1" baseline="30000" dirty="0">
              <a:ea typeface="Tahoma" panose="020B0604030504040204" pitchFamily="34" charset="0"/>
              <a:cs typeface="Arial" panose="020B0604020202020204" pitchFamily="34" charset="0"/>
            </a:endParaRPr>
          </a:p>
          <a:p>
            <a:pPr marL="0" indent="0" algn="ctr">
              <a:lnSpc>
                <a:spcPct val="120000"/>
              </a:lnSpc>
              <a:spcBef>
                <a:spcPts val="0"/>
              </a:spcBef>
              <a:buFont typeface="Arial" panose="020B0604020202020204" pitchFamily="34" charset="0"/>
              <a:buNone/>
            </a:pPr>
            <a:r>
              <a:rPr lang="en-US" sz="2400" dirty="0">
                <a:ea typeface="Tahoma" panose="020B0604030504040204" pitchFamily="34" charset="0"/>
                <a:cs typeface="Arial" panose="020B0604020202020204" pitchFamily="34" charset="0"/>
              </a:rPr>
              <a:t>Senior Scientific Officer</a:t>
            </a:r>
          </a:p>
          <a:p>
            <a:pPr marL="0" indent="0" algn="ctr">
              <a:lnSpc>
                <a:spcPct val="120000"/>
              </a:lnSpc>
              <a:spcBef>
                <a:spcPts val="0"/>
              </a:spcBef>
              <a:buFont typeface="Arial" panose="020B0604020202020204" pitchFamily="34" charset="0"/>
              <a:buNone/>
            </a:pPr>
            <a:r>
              <a:rPr lang="en-US" sz="2400" dirty="0">
                <a:ea typeface="Tahoma" panose="020B0604030504040204" pitchFamily="34" charset="0"/>
                <a:cs typeface="Arial" panose="020B0604020202020204" pitchFamily="34" charset="0"/>
              </a:rPr>
              <a:t>Leather Research Institute</a:t>
            </a:r>
          </a:p>
          <a:p>
            <a:pPr marL="0" indent="0" algn="ctr">
              <a:lnSpc>
                <a:spcPct val="120000"/>
              </a:lnSpc>
              <a:spcBef>
                <a:spcPts val="0"/>
              </a:spcBef>
              <a:buFont typeface="Arial" panose="020B0604020202020204" pitchFamily="34" charset="0"/>
              <a:buNone/>
            </a:pPr>
            <a:r>
              <a:rPr lang="en-US" sz="2400" dirty="0">
                <a:ea typeface="Tahoma" panose="020B0604030504040204" pitchFamily="34" charset="0"/>
                <a:cs typeface="Arial" panose="020B0604020202020204" pitchFamily="34" charset="0"/>
              </a:rPr>
              <a:t>Bangladesh Council of Scientific and industrial Research (BCSIR)</a:t>
            </a:r>
          </a:p>
        </p:txBody>
      </p:sp>
      <p:pic>
        <p:nvPicPr>
          <p:cNvPr id="8" name="Picture 2" descr="BCSIR - Home | Facebook">
            <a:extLst>
              <a:ext uri="{FF2B5EF4-FFF2-40B4-BE49-F238E27FC236}">
                <a16:creationId xmlns:a16="http://schemas.microsoft.com/office/drawing/2014/main" xmlns="" id="{4EC58BAD-E3C9-410F-BEB5-38377885D8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9285" y="3030375"/>
            <a:ext cx="635214" cy="6352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xmlns="" id="{8E3CF425-3A03-4F6D-8B14-4E87910A617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139440" y="3046278"/>
            <a:ext cx="640080" cy="60340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xmlns="" id="{4FFA5830-932D-4BBB-83D2-2CB4FAD68B43}"/>
              </a:ext>
            </a:extLst>
          </p:cNvPr>
          <p:cNvCxnSpPr/>
          <p:nvPr/>
        </p:nvCxnSpPr>
        <p:spPr>
          <a:xfrm>
            <a:off x="730046" y="6341530"/>
            <a:ext cx="11058832" cy="0"/>
          </a:xfrm>
          <a:prstGeom prst="line">
            <a:avLst/>
          </a:prstGeom>
          <a:ln w="38100">
            <a:gradFill flip="none" rotWithShape="1">
              <a:gsLst>
                <a:gs pos="0">
                  <a:schemeClr val="accent1">
                    <a:lumMod val="5000"/>
                    <a:lumOff val="95000"/>
                  </a:schemeClr>
                </a:gs>
                <a:gs pos="100000">
                  <a:srgbClr val="0070C0">
                    <a:lumMod val="98000"/>
                    <a:lumOff val="2000"/>
                  </a:srgb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16ED9A89-BC92-4FCE-8891-8B439C0F8463}"/>
              </a:ext>
            </a:extLst>
          </p:cNvPr>
          <p:cNvCxnSpPr/>
          <p:nvPr/>
        </p:nvCxnSpPr>
        <p:spPr>
          <a:xfrm>
            <a:off x="710380" y="850934"/>
            <a:ext cx="11058832" cy="0"/>
          </a:xfrm>
          <a:prstGeom prst="line">
            <a:avLst/>
          </a:prstGeom>
          <a:ln w="38100">
            <a:gradFill flip="none" rotWithShape="1">
              <a:gsLst>
                <a:gs pos="0">
                  <a:schemeClr val="accent1">
                    <a:lumMod val="5000"/>
                    <a:lumOff val="95000"/>
                  </a:schemeClr>
                </a:gs>
                <a:gs pos="100000">
                  <a:srgbClr val="0070C0">
                    <a:lumMod val="98000"/>
                    <a:lumOff val="2000"/>
                  </a:srgb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B0CB96A0-8CF5-404E-9A94-54A31802D810}"/>
              </a:ext>
            </a:extLst>
          </p:cNvPr>
          <p:cNvSpPr txBox="1"/>
          <p:nvPr/>
        </p:nvSpPr>
        <p:spPr>
          <a:xfrm>
            <a:off x="3048965" y="237306"/>
            <a:ext cx="6094070" cy="646331"/>
          </a:xfrm>
          <a:prstGeom prst="rect">
            <a:avLst/>
          </a:prstGeom>
          <a:noFill/>
        </p:spPr>
        <p:txBody>
          <a:bodyPr wrap="square">
            <a:spAutoFit/>
          </a:bodyPr>
          <a:lstStyle/>
          <a:p>
            <a:pPr algn="ctr"/>
            <a:r>
              <a:rPr lang="ar-AE" b="0" i="0" dirty="0">
                <a:solidFill>
                  <a:srgbClr val="202124"/>
                </a:solidFill>
                <a:effectLst/>
                <a:latin typeface="+mj-lt"/>
              </a:rPr>
              <a:t>بِسْمِ اللهِ الرَّحْمٰنِ الرَّحِيْمِ “</a:t>
            </a:r>
            <a:endParaRPr lang="en-US" b="0" i="0" dirty="0">
              <a:solidFill>
                <a:srgbClr val="202124"/>
              </a:solidFill>
              <a:effectLst/>
              <a:latin typeface="+mj-lt"/>
            </a:endParaRPr>
          </a:p>
          <a:p>
            <a:pPr algn="ctr"/>
            <a:r>
              <a:rPr lang="en-US" b="0" i="0" dirty="0">
                <a:solidFill>
                  <a:srgbClr val="202124"/>
                </a:solidFill>
                <a:effectLst/>
                <a:latin typeface="+mj-lt"/>
              </a:rPr>
              <a:t>In the name of Allah, the Most Gracious, the Most Merciful</a:t>
            </a:r>
            <a:endParaRPr lang="en-US" dirty="0">
              <a:latin typeface="+mj-lt"/>
            </a:endParaRPr>
          </a:p>
        </p:txBody>
      </p:sp>
      <p:sp>
        <p:nvSpPr>
          <p:cNvPr id="5" name="TextBox 4"/>
          <p:cNvSpPr txBox="1"/>
          <p:nvPr/>
        </p:nvSpPr>
        <p:spPr>
          <a:xfrm>
            <a:off x="3624550" y="6341530"/>
            <a:ext cx="5905041" cy="369332"/>
          </a:xfrm>
          <a:prstGeom prst="rect">
            <a:avLst/>
          </a:prstGeom>
          <a:noFill/>
        </p:spPr>
        <p:txBody>
          <a:bodyPr wrap="square" rtlCol="0">
            <a:spAutoFit/>
          </a:bodyPr>
          <a:lstStyle/>
          <a:p>
            <a:r>
              <a:rPr lang="en-US" b="1" dirty="0" smtClean="0">
                <a:solidFill>
                  <a:srgbClr val="0070C0"/>
                </a:solidFill>
              </a:rPr>
              <a:t>BCSIR Congress-2023: Smart Bangladesh of Tomorrow is the Science of Today</a:t>
            </a:r>
            <a:endParaRPr lang="en-US" b="1" dirty="0">
              <a:solidFill>
                <a:srgbClr val="0070C0"/>
              </a:solidFill>
            </a:endParaRPr>
          </a:p>
        </p:txBody>
      </p:sp>
      <p:sp>
        <p:nvSpPr>
          <p:cNvPr id="14" name="TextBox 13"/>
          <p:cNvSpPr txBox="1"/>
          <p:nvPr/>
        </p:nvSpPr>
        <p:spPr>
          <a:xfrm>
            <a:off x="9143035" y="5116844"/>
            <a:ext cx="1249530" cy="276999"/>
          </a:xfrm>
          <a:prstGeom prst="rect">
            <a:avLst/>
          </a:prstGeom>
          <a:noFill/>
        </p:spPr>
        <p:txBody>
          <a:bodyPr wrap="square" rtlCol="0">
            <a:spAutoFit/>
          </a:bodyPr>
          <a:lstStyle/>
          <a:p>
            <a:r>
              <a:rPr lang="en-US" sz="1200" dirty="0" smtClean="0">
                <a:solidFill>
                  <a:schemeClr val="accent2">
                    <a:lumMod val="60000"/>
                    <a:lumOff val="40000"/>
                  </a:schemeClr>
                </a:solidFill>
              </a:rPr>
              <a:t>App Link</a:t>
            </a:r>
            <a:endParaRPr lang="en-US" sz="1200" dirty="0">
              <a:solidFill>
                <a:schemeClr val="accent2">
                  <a:lumMod val="60000"/>
                  <a:lumOff val="40000"/>
                </a:schemeClr>
              </a:solidFill>
            </a:endParaRPr>
          </a:p>
        </p:txBody>
      </p:sp>
      <p:pic>
        <p:nvPicPr>
          <p:cNvPr id="16" name="Picture 2" descr="https://lh7-us.googleusercontent.com/ZVMpatOpNaMoYmUMAe4ActOuPtl688LOPJ9pfXwSgfFOJW7dhbI71nRx2TeYDKbn0zvaLFakNbm16nrb4UxkRBbad0o31MVpX5yfa9XCYzVGIuNnnwjNn6_rzsKoBthd1JWiZ0ZcZsH-hvfDzvtnF7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7790" y="3036438"/>
            <a:ext cx="2120633" cy="21206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269547" y="5116844"/>
            <a:ext cx="1249530" cy="276999"/>
          </a:xfrm>
          <a:prstGeom prst="rect">
            <a:avLst/>
          </a:prstGeom>
          <a:noFill/>
        </p:spPr>
        <p:txBody>
          <a:bodyPr wrap="square" rtlCol="0">
            <a:spAutoFit/>
          </a:bodyPr>
          <a:lstStyle/>
          <a:p>
            <a:pPr algn="ctr"/>
            <a:r>
              <a:rPr lang="en-US" sz="1200" dirty="0" smtClean="0"/>
              <a:t>Slide Link</a:t>
            </a:r>
            <a:endParaRPr lang="en-US" sz="1200" dirty="0"/>
          </a:p>
        </p:txBody>
      </p:sp>
      <p:pic>
        <p:nvPicPr>
          <p:cNvPr id="19" name="Picture 4" descr="https://lh7-us.googleusercontent.com/n-GuFdA2VaPXXjDHTkwSqB_y7EqE7YWJdis7-jbppxeqctD7v7mdpH0JFyL4X_hUoGKKFXp73xgnKohoxIg9wNZWiITM44UkdjT9IgTWrWfB_WlwOCfwetEDxs5AeRelwPzX4LiBiLG6Tr5j5r9Bw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961" y="3036437"/>
            <a:ext cx="2120633" cy="212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479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9ACCD20-45F5-4716-83A4-29C36A53AD06}"/>
              </a:ext>
            </a:extLst>
          </p:cNvPr>
          <p:cNvSpPr>
            <a:spLocks noGrp="1"/>
          </p:cNvSpPr>
          <p:nvPr>
            <p:ph type="title"/>
          </p:nvPr>
        </p:nvSpPr>
        <p:spPr/>
        <p:txBody>
          <a:bodyPr/>
          <a:lstStyle/>
          <a:p>
            <a:r>
              <a:rPr lang="en-US" b="1" dirty="0"/>
              <a:t>Background</a:t>
            </a:r>
          </a:p>
        </p:txBody>
      </p:sp>
      <p:sp>
        <p:nvSpPr>
          <p:cNvPr id="7" name="Content Placeholder 6">
            <a:extLst>
              <a:ext uri="{FF2B5EF4-FFF2-40B4-BE49-F238E27FC236}">
                <a16:creationId xmlns:a16="http://schemas.microsoft.com/office/drawing/2014/main" xmlns="" id="{8A125ED4-3A44-4327-AFBC-F63E00C7BE4B}"/>
              </a:ext>
            </a:extLst>
          </p:cNvPr>
          <p:cNvSpPr>
            <a:spLocks noGrp="1"/>
          </p:cNvSpPr>
          <p:nvPr>
            <p:ph idx="1"/>
          </p:nvPr>
        </p:nvSpPr>
        <p:spPr/>
        <p:txBody>
          <a:bodyPr/>
          <a:lstStyle/>
          <a:p>
            <a:r>
              <a:rPr lang="en-US" dirty="0"/>
              <a:t>Problems</a:t>
            </a:r>
          </a:p>
          <a:p>
            <a:r>
              <a:rPr lang="en-US" dirty="0"/>
              <a:t>World scenario-Pakistan, India, </a:t>
            </a:r>
            <a:r>
              <a:rPr lang="en-US" dirty="0" smtClean="0"/>
              <a:t>Libiya</a:t>
            </a:r>
            <a:r>
              <a:rPr lang="en-US" baseline="30000" dirty="0" smtClean="0"/>
              <a:t>1</a:t>
            </a:r>
            <a:endParaRPr lang="en-US" dirty="0"/>
          </a:p>
          <a:p>
            <a:r>
              <a:rPr lang="en-US" dirty="0"/>
              <a:t>Bangladesh overview regarding latest </a:t>
            </a:r>
            <a:r>
              <a:rPr lang="en-US" dirty="0" smtClean="0"/>
              <a:t>researches</a:t>
            </a:r>
            <a:r>
              <a:rPr lang="en-US" baseline="30000" dirty="0" smtClean="0"/>
              <a:t>234</a:t>
            </a:r>
            <a:endParaRPr lang="en-US" dirty="0"/>
          </a:p>
          <a:p>
            <a:pPr marL="228600" indent="0">
              <a:buNone/>
            </a:pPr>
            <a:endParaRPr lang="en-US" dirty="0"/>
          </a:p>
        </p:txBody>
      </p:sp>
      <p:sp>
        <p:nvSpPr>
          <p:cNvPr id="2" name="Slide Number Placeholder 1">
            <a:extLst>
              <a:ext uri="{FF2B5EF4-FFF2-40B4-BE49-F238E27FC236}">
                <a16:creationId xmlns:a16="http://schemas.microsoft.com/office/drawing/2014/main" xmlns="" id="{D5A3FD95-35EB-4942-B659-CB12F83E9F61}"/>
              </a:ext>
            </a:extLst>
          </p:cNvPr>
          <p:cNvSpPr>
            <a:spLocks noGrp="1"/>
          </p:cNvSpPr>
          <p:nvPr>
            <p:ph type="sldNum" sz="quarter" idx="4"/>
          </p:nvPr>
        </p:nvSpPr>
        <p:spPr/>
        <p:txBody>
          <a:bodyPr/>
          <a:lstStyle/>
          <a:p>
            <a:fld id="{AAD6B1B3-F1FC-411D-B349-86BD7C3F4E90}" type="slidenum">
              <a:rPr lang="en-US" smtClean="0"/>
              <a:pPr/>
              <a:t>35</a:t>
            </a:fld>
            <a:endParaRPr lang="en-US" dirty="0"/>
          </a:p>
        </p:txBody>
      </p:sp>
      <p:pic>
        <p:nvPicPr>
          <p:cNvPr id="5" name="Picture 4">
            <a:extLst>
              <a:ext uri="{FF2B5EF4-FFF2-40B4-BE49-F238E27FC236}">
                <a16:creationId xmlns:a16="http://schemas.microsoft.com/office/drawing/2014/main" xmlns="" id="{DE2EE699-DBC6-43DE-8726-91E8F4D90E51}"/>
              </a:ext>
            </a:extLst>
          </p:cNvPr>
          <p:cNvPicPr>
            <a:picLocks noChangeAspect="1"/>
          </p:cNvPicPr>
          <p:nvPr/>
        </p:nvPicPr>
        <p:blipFill>
          <a:blip r:embed="rId3"/>
          <a:stretch>
            <a:fillRect/>
          </a:stretch>
        </p:blipFill>
        <p:spPr>
          <a:xfrm>
            <a:off x="1706957" y="2928578"/>
            <a:ext cx="3057374" cy="3075492"/>
          </a:xfrm>
          <a:prstGeom prst="rect">
            <a:avLst/>
          </a:prstGeom>
        </p:spPr>
      </p:pic>
      <p:pic>
        <p:nvPicPr>
          <p:cNvPr id="8" name="Picture 7">
            <a:extLst>
              <a:ext uri="{FF2B5EF4-FFF2-40B4-BE49-F238E27FC236}">
                <a16:creationId xmlns:a16="http://schemas.microsoft.com/office/drawing/2014/main" xmlns="" id="{CDC22224-F11F-419D-9A6F-F1BFBB55C198}"/>
              </a:ext>
            </a:extLst>
          </p:cNvPr>
          <p:cNvPicPr>
            <a:picLocks noChangeAspect="1"/>
          </p:cNvPicPr>
          <p:nvPr/>
        </p:nvPicPr>
        <p:blipFill>
          <a:blip r:embed="rId4"/>
          <a:stretch>
            <a:fillRect/>
          </a:stretch>
        </p:blipFill>
        <p:spPr>
          <a:xfrm>
            <a:off x="5542882" y="1112313"/>
            <a:ext cx="6649118" cy="3761331"/>
          </a:xfrm>
          <a:prstGeom prst="rect">
            <a:avLst/>
          </a:prstGeom>
        </p:spPr>
      </p:pic>
      <p:cxnSp>
        <p:nvCxnSpPr>
          <p:cNvPr id="9" name="Straight Connector 8"/>
          <p:cNvCxnSpPr/>
          <p:nvPr/>
        </p:nvCxnSpPr>
        <p:spPr>
          <a:xfrm>
            <a:off x="7663150" y="5358821"/>
            <a:ext cx="42503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516607" y="5358821"/>
            <a:ext cx="4762363" cy="985680"/>
            <a:chOff x="7516607" y="5149283"/>
            <a:chExt cx="4762363" cy="1261320"/>
          </a:xfrm>
        </p:grpSpPr>
        <p:sp>
          <p:nvSpPr>
            <p:cNvPr id="4" name="Rectangle 3"/>
            <p:cNvSpPr/>
            <p:nvPr/>
          </p:nvSpPr>
          <p:spPr>
            <a:xfrm>
              <a:off x="7560675" y="5743941"/>
              <a:ext cx="4427238" cy="369332"/>
            </a:xfrm>
            <a:prstGeom prst="rect">
              <a:avLst/>
            </a:prstGeom>
          </p:spPr>
          <p:txBody>
            <a:bodyPr wrap="none">
              <a:spAutoFit/>
            </a:bodyPr>
            <a:lstStyle/>
            <a:p>
              <a:r>
                <a:rPr lang="en-US" dirty="0" smtClean="0"/>
                <a:t>3. </a:t>
              </a:r>
              <a:r>
                <a:rPr lang="en-US" dirty="0" err="1" smtClean="0"/>
                <a:t>Mrinal</a:t>
              </a:r>
              <a:r>
                <a:rPr lang="en-US" dirty="0" smtClean="0"/>
                <a:t> et al., 2020. https</a:t>
              </a:r>
              <a:r>
                <a:rPr lang="en-US" dirty="0"/>
                <a:t>://doi.org/10.1016/j.isprsjprs.2020.06.011</a:t>
              </a:r>
            </a:p>
          </p:txBody>
        </p:sp>
        <p:sp>
          <p:nvSpPr>
            <p:cNvPr id="11" name="Rectangle 10"/>
            <p:cNvSpPr/>
            <p:nvPr/>
          </p:nvSpPr>
          <p:spPr>
            <a:xfrm>
              <a:off x="7556031" y="5446612"/>
              <a:ext cx="4080989" cy="369332"/>
            </a:xfrm>
            <a:prstGeom prst="rect">
              <a:avLst/>
            </a:prstGeom>
          </p:spPr>
          <p:txBody>
            <a:bodyPr wrap="none">
              <a:spAutoFit/>
            </a:bodyPr>
            <a:lstStyle/>
            <a:p>
              <a:r>
                <a:rPr lang="en-US" dirty="0" smtClean="0"/>
                <a:t>2. Lal et al., 2020. https</a:t>
              </a:r>
              <a:r>
                <a:rPr lang="en-US" dirty="0"/>
                <a:t>://doi.org/10.1007/s11069-020-04233-z</a:t>
              </a:r>
            </a:p>
          </p:txBody>
        </p:sp>
        <p:sp>
          <p:nvSpPr>
            <p:cNvPr id="13" name="Rectangle 12"/>
            <p:cNvSpPr/>
            <p:nvPr/>
          </p:nvSpPr>
          <p:spPr>
            <a:xfrm>
              <a:off x="7516607" y="6041271"/>
              <a:ext cx="3843103" cy="369332"/>
            </a:xfrm>
            <a:prstGeom prst="rect">
              <a:avLst/>
            </a:prstGeom>
          </p:spPr>
          <p:txBody>
            <a:bodyPr wrap="none">
              <a:spAutoFit/>
            </a:bodyPr>
            <a:lstStyle/>
            <a:p>
              <a:r>
                <a:rPr lang="en-US" dirty="0"/>
                <a:t> </a:t>
              </a:r>
              <a:r>
                <a:rPr lang="en-US" dirty="0" smtClean="0"/>
                <a:t>4. Pandey et al., 2022. https</a:t>
              </a:r>
              <a:r>
                <a:rPr lang="en-US" dirty="0"/>
                <a:t>://doi.org/10.3390/su14074210</a:t>
              </a:r>
            </a:p>
          </p:txBody>
        </p:sp>
        <p:sp>
          <p:nvSpPr>
            <p:cNvPr id="15" name="Rectangle 14"/>
            <p:cNvSpPr/>
            <p:nvPr/>
          </p:nvSpPr>
          <p:spPr>
            <a:xfrm>
              <a:off x="7546200" y="5149283"/>
              <a:ext cx="4732770" cy="369332"/>
            </a:xfrm>
            <a:prstGeom prst="rect">
              <a:avLst/>
            </a:prstGeom>
          </p:spPr>
          <p:txBody>
            <a:bodyPr wrap="none">
              <a:spAutoFit/>
            </a:bodyPr>
            <a:lstStyle/>
            <a:p>
              <a:r>
                <a:rPr lang="en-US" dirty="0" smtClean="0"/>
                <a:t>1. </a:t>
              </a:r>
              <a:r>
                <a:rPr lang="en-US" dirty="0" err="1" smtClean="0"/>
                <a:t>Portalés-Julià</a:t>
              </a:r>
              <a:r>
                <a:rPr lang="en-US" dirty="0" smtClean="0"/>
                <a:t> et al., 2023. https</a:t>
              </a:r>
              <a:r>
                <a:rPr lang="en-US" dirty="0"/>
                <a:t>://doi.org/10.1038/s41598-023-47595-7</a:t>
              </a:r>
            </a:p>
          </p:txBody>
        </p:sp>
      </p:grpSp>
    </p:spTree>
    <p:extLst>
      <p:ext uri="{BB962C8B-B14F-4D97-AF65-F5344CB8AC3E}">
        <p14:creationId xmlns:p14="http://schemas.microsoft.com/office/powerpoint/2010/main" val="4253972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FE83AFCC-98C7-49C7-9A05-213EC1964B09}"/>
              </a:ext>
            </a:extLst>
          </p:cNvPr>
          <p:cNvSpPr>
            <a:spLocks noGrp="1"/>
          </p:cNvSpPr>
          <p:nvPr>
            <p:ph type="title"/>
          </p:nvPr>
        </p:nvSpPr>
        <p:spPr/>
        <p:txBody>
          <a:bodyPr>
            <a:normAutofit fontScale="90000"/>
          </a:bodyPr>
          <a:lstStyle/>
          <a:p>
            <a:r>
              <a:rPr lang="en-US" dirty="0"/>
              <a:t>Research </a:t>
            </a:r>
            <a:r>
              <a:rPr lang="en-US" dirty="0" smtClean="0"/>
              <a:t>gap </a:t>
            </a:r>
            <a:r>
              <a:rPr lang="en-US" dirty="0"/>
              <a:t>with respect to critical analysis of literatures</a:t>
            </a:r>
          </a:p>
        </p:txBody>
      </p:sp>
      <p:sp>
        <p:nvSpPr>
          <p:cNvPr id="8" name="Content Placeholder 7">
            <a:extLst>
              <a:ext uri="{FF2B5EF4-FFF2-40B4-BE49-F238E27FC236}">
                <a16:creationId xmlns:a16="http://schemas.microsoft.com/office/drawing/2014/main" xmlns="" id="{BA1F8E6D-7A2D-4970-971B-5A33815E62CD}"/>
              </a:ext>
            </a:extLst>
          </p:cNvPr>
          <p:cNvSpPr>
            <a:spLocks noGrp="1"/>
          </p:cNvSpPr>
          <p:nvPr>
            <p:ph idx="1"/>
          </p:nvPr>
        </p:nvSpPr>
        <p:spPr>
          <a:xfrm>
            <a:off x="215763" y="1033872"/>
            <a:ext cx="11891356" cy="5089135"/>
          </a:xfrm>
        </p:spPr>
        <p:txBody>
          <a:bodyPr>
            <a:normAutofit/>
          </a:bodyPr>
          <a:lstStyle/>
          <a:p>
            <a:r>
              <a:rPr lang="en-US" sz="3200" dirty="0"/>
              <a:t>Voluminous dataset store and analysis are tough in conventional way</a:t>
            </a:r>
          </a:p>
          <a:p>
            <a:r>
              <a:rPr lang="en-US" sz="3200" dirty="0" smtClean="0"/>
              <a:t>In fact, traditional </a:t>
            </a:r>
            <a:r>
              <a:rPr lang="en-US" sz="3200" dirty="0"/>
              <a:t>analysis is done by trained analysts on high powered computers, which can create a resource barrier for fiscally strained communities or those without advanced training</a:t>
            </a:r>
          </a:p>
          <a:p>
            <a:r>
              <a:rPr lang="en-US" sz="3200" dirty="0" smtClean="0"/>
              <a:t>Moreover, flood </a:t>
            </a:r>
            <a:r>
              <a:rPr lang="en-US" sz="3200" dirty="0"/>
              <a:t>monitoring in field based is expensive as well as time consuming</a:t>
            </a:r>
          </a:p>
          <a:p>
            <a:r>
              <a:rPr lang="en-US" sz="3200" dirty="0"/>
              <a:t>Readily observable field evidence of the largest or most recent natural disasters are difficult</a:t>
            </a:r>
          </a:p>
          <a:p>
            <a:r>
              <a:rPr lang="en-US" sz="3200" dirty="0" smtClean="0"/>
              <a:t>For </a:t>
            </a:r>
            <a:r>
              <a:rPr lang="en-US" sz="3200" dirty="0"/>
              <a:t>example, the timing and extent of a series of </a:t>
            </a:r>
            <a:r>
              <a:rPr lang="en-US" sz="3200" dirty="0" smtClean="0"/>
              <a:t>flooding events </a:t>
            </a:r>
            <a:r>
              <a:rPr lang="en-US" sz="3200" dirty="0"/>
              <a:t>over many years will be difficult and expensive to determine with field methods alone </a:t>
            </a:r>
          </a:p>
          <a:p>
            <a:r>
              <a:rPr lang="en-US" sz="3200" dirty="0" smtClean="0"/>
              <a:t>Apart from that field-verified </a:t>
            </a:r>
            <a:r>
              <a:rPr lang="en-US" sz="3200" dirty="0"/>
              <a:t>inventories of spatially extensive events may take many months</a:t>
            </a:r>
          </a:p>
          <a:p>
            <a:endParaRPr lang="en-US" sz="3200" dirty="0"/>
          </a:p>
          <a:p>
            <a:endParaRPr lang="en-US" sz="3200" dirty="0"/>
          </a:p>
        </p:txBody>
      </p:sp>
      <p:sp>
        <p:nvSpPr>
          <p:cNvPr id="6" name="Title 1"/>
          <p:cNvSpPr txBox="1">
            <a:spLocks/>
          </p:cNvSpPr>
          <p:nvPr/>
        </p:nvSpPr>
        <p:spPr>
          <a:xfrm>
            <a:off x="507353" y="282035"/>
            <a:ext cx="10167273" cy="797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dirty="0">
              <a:solidFill>
                <a:srgbClr val="7030A0"/>
              </a:solidFill>
              <a:latin typeface="+mn-lt"/>
            </a:endParaRPr>
          </a:p>
        </p:txBody>
      </p:sp>
      <p:sp>
        <p:nvSpPr>
          <p:cNvPr id="2" name="Slide Number Placeholder 1">
            <a:extLst>
              <a:ext uri="{FF2B5EF4-FFF2-40B4-BE49-F238E27FC236}">
                <a16:creationId xmlns:a16="http://schemas.microsoft.com/office/drawing/2014/main" xmlns="" id="{8111B54A-18FD-4794-B367-5E30F9C90F1F}"/>
              </a:ext>
            </a:extLst>
          </p:cNvPr>
          <p:cNvSpPr>
            <a:spLocks noGrp="1"/>
          </p:cNvSpPr>
          <p:nvPr>
            <p:ph type="sldNum" sz="quarter" idx="4"/>
          </p:nvPr>
        </p:nvSpPr>
        <p:spPr/>
        <p:txBody>
          <a:bodyPr/>
          <a:lstStyle/>
          <a:p>
            <a:fld id="{AAD6B1B3-F1FC-411D-B349-86BD7C3F4E90}" type="slidenum">
              <a:rPr lang="en-US" smtClean="0"/>
              <a:pPr/>
              <a:t>36</a:t>
            </a:fld>
            <a:endParaRPr lang="en-US" dirty="0"/>
          </a:p>
        </p:txBody>
      </p:sp>
    </p:spTree>
    <p:extLst>
      <p:ext uri="{BB962C8B-B14F-4D97-AF65-F5344CB8AC3E}">
        <p14:creationId xmlns:p14="http://schemas.microsoft.com/office/powerpoint/2010/main" val="3261089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DAFF4FD6-4B67-40A7-AE9D-F33E691B8E0E}"/>
              </a:ext>
            </a:extLst>
          </p:cNvPr>
          <p:cNvSpPr>
            <a:spLocks noGrp="1"/>
          </p:cNvSpPr>
          <p:nvPr>
            <p:ph type="title"/>
          </p:nvPr>
        </p:nvSpPr>
        <p:spPr/>
        <p:txBody>
          <a:bodyPr/>
          <a:lstStyle/>
          <a:p>
            <a:r>
              <a:rPr lang="en-US" dirty="0"/>
              <a:t>Research Opportunity</a:t>
            </a:r>
          </a:p>
        </p:txBody>
      </p:sp>
      <p:sp>
        <p:nvSpPr>
          <p:cNvPr id="8" name="Title 1"/>
          <p:cNvSpPr txBox="1">
            <a:spLocks/>
          </p:cNvSpPr>
          <p:nvPr/>
        </p:nvSpPr>
        <p:spPr>
          <a:xfrm>
            <a:off x="540715" y="239743"/>
            <a:ext cx="6110153" cy="797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dirty="0">
              <a:solidFill>
                <a:srgbClr val="7030A0"/>
              </a:solidFill>
              <a:latin typeface="+mn-lt"/>
            </a:endParaRPr>
          </a:p>
        </p:txBody>
      </p:sp>
      <p:grpSp>
        <p:nvGrpSpPr>
          <p:cNvPr id="13" name="Group 12">
            <a:extLst>
              <a:ext uri="{FF2B5EF4-FFF2-40B4-BE49-F238E27FC236}">
                <a16:creationId xmlns:a16="http://schemas.microsoft.com/office/drawing/2014/main" xmlns="" id="{9B82F175-4E2C-4198-8A91-80AE01722CC2}"/>
              </a:ext>
            </a:extLst>
          </p:cNvPr>
          <p:cNvGrpSpPr/>
          <p:nvPr/>
        </p:nvGrpSpPr>
        <p:grpSpPr>
          <a:xfrm>
            <a:off x="3048000" y="925989"/>
            <a:ext cx="6096000" cy="5216964"/>
            <a:chOff x="1309066" y="1078957"/>
            <a:chExt cx="4899020" cy="4192587"/>
          </a:xfrm>
        </p:grpSpPr>
        <p:sp>
          <p:nvSpPr>
            <p:cNvPr id="17" name="Oval 16">
              <a:extLst>
                <a:ext uri="{FF2B5EF4-FFF2-40B4-BE49-F238E27FC236}">
                  <a16:creationId xmlns:a16="http://schemas.microsoft.com/office/drawing/2014/main" xmlns="" id="{969252FC-6254-4B72-99B2-F5133037BEFD}"/>
                </a:ext>
              </a:extLst>
            </p:cNvPr>
            <p:cNvSpPr/>
            <p:nvPr/>
          </p:nvSpPr>
          <p:spPr>
            <a:xfrm>
              <a:off x="1309066" y="1139634"/>
              <a:ext cx="2766986" cy="2766986"/>
            </a:xfrm>
            <a:prstGeom prst="ellipse">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 name="Oval 17">
              <a:extLst>
                <a:ext uri="{FF2B5EF4-FFF2-40B4-BE49-F238E27FC236}">
                  <a16:creationId xmlns:a16="http://schemas.microsoft.com/office/drawing/2014/main" xmlns="" id="{24743E7C-CCC5-4D2F-A356-AB4E204053BA}"/>
                </a:ext>
              </a:extLst>
            </p:cNvPr>
            <p:cNvSpPr/>
            <p:nvPr/>
          </p:nvSpPr>
          <p:spPr>
            <a:xfrm>
              <a:off x="2375082" y="2504556"/>
              <a:ext cx="2766988" cy="2766988"/>
            </a:xfrm>
            <a:prstGeom prst="ellipse">
              <a:avLst/>
            </a:prstGeom>
            <a:solidFill>
              <a:schemeClr val="accent3">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Oval 18">
              <a:extLst>
                <a:ext uri="{FF2B5EF4-FFF2-40B4-BE49-F238E27FC236}">
                  <a16:creationId xmlns:a16="http://schemas.microsoft.com/office/drawing/2014/main" xmlns="" id="{1995A33E-2274-4763-B28D-539427EE44B2}"/>
                </a:ext>
              </a:extLst>
            </p:cNvPr>
            <p:cNvSpPr/>
            <p:nvPr/>
          </p:nvSpPr>
          <p:spPr>
            <a:xfrm>
              <a:off x="3441099" y="1078957"/>
              <a:ext cx="2766987" cy="2766987"/>
            </a:xfrm>
            <a:prstGeom prst="ellipse">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3" name="Slide Number Placeholder 2">
            <a:extLst>
              <a:ext uri="{FF2B5EF4-FFF2-40B4-BE49-F238E27FC236}">
                <a16:creationId xmlns:a16="http://schemas.microsoft.com/office/drawing/2014/main" xmlns="" id="{EE84A04C-1B8A-4D5D-812C-D191E8B7857C}"/>
              </a:ext>
            </a:extLst>
          </p:cNvPr>
          <p:cNvSpPr>
            <a:spLocks noGrp="1"/>
          </p:cNvSpPr>
          <p:nvPr>
            <p:ph type="sldNum" sz="quarter" idx="4"/>
          </p:nvPr>
        </p:nvSpPr>
        <p:spPr/>
        <p:txBody>
          <a:bodyPr/>
          <a:lstStyle/>
          <a:p>
            <a:fld id="{AAD6B1B3-F1FC-411D-B349-86BD7C3F4E90}" type="slidenum">
              <a:rPr lang="en-US" smtClean="0"/>
              <a:pPr/>
              <a:t>37</a:t>
            </a:fld>
            <a:endParaRPr lang="en-US" dirty="0"/>
          </a:p>
        </p:txBody>
      </p:sp>
      <p:grpSp>
        <p:nvGrpSpPr>
          <p:cNvPr id="26" name="Group 25">
            <a:extLst>
              <a:ext uri="{FF2B5EF4-FFF2-40B4-BE49-F238E27FC236}">
                <a16:creationId xmlns:a16="http://schemas.microsoft.com/office/drawing/2014/main" xmlns="" id="{B4987373-6426-42C6-B17D-E46E41FBA7F8}"/>
              </a:ext>
            </a:extLst>
          </p:cNvPr>
          <p:cNvGrpSpPr/>
          <p:nvPr/>
        </p:nvGrpSpPr>
        <p:grpSpPr>
          <a:xfrm>
            <a:off x="4694649" y="2226462"/>
            <a:ext cx="4870356" cy="3067282"/>
            <a:chOff x="4694649" y="2449982"/>
            <a:chExt cx="4870356" cy="3067282"/>
          </a:xfrm>
        </p:grpSpPr>
        <p:sp>
          <p:nvSpPr>
            <p:cNvPr id="20" name="TextBox 19">
              <a:extLst>
                <a:ext uri="{FF2B5EF4-FFF2-40B4-BE49-F238E27FC236}">
                  <a16:creationId xmlns:a16="http://schemas.microsoft.com/office/drawing/2014/main" xmlns="" id="{7202D624-ECAB-480C-AC11-11FD3151DC22}"/>
                </a:ext>
              </a:extLst>
            </p:cNvPr>
            <p:cNvSpPr txBox="1"/>
            <p:nvPr/>
          </p:nvSpPr>
          <p:spPr>
            <a:xfrm>
              <a:off x="5213338" y="2923425"/>
              <a:ext cx="1765324" cy="646331"/>
            </a:xfrm>
            <a:prstGeom prst="rect">
              <a:avLst/>
            </a:prstGeom>
            <a:noFill/>
          </p:spPr>
          <p:txBody>
            <a:bodyPr wrap="square">
              <a:spAutoFit/>
            </a:bodyPr>
            <a:lstStyle/>
            <a:p>
              <a:pPr algn="ctr"/>
              <a:r>
                <a:rPr lang="en-US" sz="1800" b="1" dirty="0">
                  <a:solidFill>
                    <a:srgbClr val="002060"/>
                  </a:solidFill>
                </a:rPr>
                <a:t>Flood </a:t>
              </a:r>
            </a:p>
            <a:p>
              <a:pPr algn="ctr"/>
              <a:r>
                <a:rPr lang="en-US" sz="1800" b="1" dirty="0">
                  <a:solidFill>
                    <a:srgbClr val="002060"/>
                  </a:solidFill>
                </a:rPr>
                <a:t>Monitoring</a:t>
              </a:r>
            </a:p>
          </p:txBody>
        </p:sp>
        <p:sp>
          <p:nvSpPr>
            <p:cNvPr id="23" name="TextBox 22">
              <a:extLst>
                <a:ext uri="{FF2B5EF4-FFF2-40B4-BE49-F238E27FC236}">
                  <a16:creationId xmlns:a16="http://schemas.microsoft.com/office/drawing/2014/main" xmlns="" id="{E6A52A3B-8FD9-44F1-901A-E41D7D9E4B4C}"/>
                </a:ext>
              </a:extLst>
            </p:cNvPr>
            <p:cNvSpPr txBox="1"/>
            <p:nvPr/>
          </p:nvSpPr>
          <p:spPr>
            <a:xfrm>
              <a:off x="6570527" y="2449982"/>
              <a:ext cx="2994478" cy="707886"/>
            </a:xfrm>
            <a:prstGeom prst="rect">
              <a:avLst/>
            </a:prstGeom>
            <a:noFill/>
          </p:spPr>
          <p:txBody>
            <a:bodyPr wrap="square">
              <a:spAutoFit/>
            </a:bodyPr>
            <a:lstStyle>
              <a:defPPr>
                <a:defRPr lang="en-US"/>
              </a:defPPr>
              <a:lvl1pPr>
                <a:defRPr sz="4000">
                  <a:ln>
                    <a:solidFill>
                      <a:srgbClr val="00B050"/>
                    </a:solidFill>
                  </a:ln>
                  <a:solidFill>
                    <a:srgbClr val="00B0F0"/>
                  </a:solidFill>
                </a:defRPr>
              </a:lvl1pPr>
            </a:lstStyle>
            <a:p>
              <a:r>
                <a:rPr lang="en-US" dirty="0"/>
                <a:t>Cloud Storage</a:t>
              </a:r>
            </a:p>
          </p:txBody>
        </p:sp>
        <p:sp>
          <p:nvSpPr>
            <p:cNvPr id="25" name="TextBox 24">
              <a:extLst>
                <a:ext uri="{FF2B5EF4-FFF2-40B4-BE49-F238E27FC236}">
                  <a16:creationId xmlns:a16="http://schemas.microsoft.com/office/drawing/2014/main" xmlns="" id="{3018551B-4D65-4C4F-948C-695E4B385CE1}"/>
                </a:ext>
              </a:extLst>
            </p:cNvPr>
            <p:cNvSpPr txBox="1"/>
            <p:nvPr/>
          </p:nvSpPr>
          <p:spPr>
            <a:xfrm>
              <a:off x="4694649" y="4809378"/>
              <a:ext cx="3592792" cy="707886"/>
            </a:xfrm>
            <a:prstGeom prst="rect">
              <a:avLst/>
            </a:prstGeom>
            <a:noFill/>
          </p:spPr>
          <p:txBody>
            <a:bodyPr wrap="square">
              <a:spAutoFit/>
            </a:bodyPr>
            <a:lstStyle/>
            <a:p>
              <a:r>
                <a:rPr lang="en-US" sz="4000" dirty="0">
                  <a:solidFill>
                    <a:schemeClr val="bg1">
                      <a:lumMod val="95000"/>
                    </a:schemeClr>
                  </a:solidFill>
                </a:rPr>
                <a:t>Parallel Computing</a:t>
              </a:r>
            </a:p>
          </p:txBody>
        </p:sp>
      </p:grpSp>
      <p:sp>
        <p:nvSpPr>
          <p:cNvPr id="28" name="TextBox 27">
            <a:extLst>
              <a:ext uri="{FF2B5EF4-FFF2-40B4-BE49-F238E27FC236}">
                <a16:creationId xmlns:a16="http://schemas.microsoft.com/office/drawing/2014/main" xmlns="" id="{5F2D93EE-D4CB-41C0-8150-B72A346A36D5}"/>
              </a:ext>
            </a:extLst>
          </p:cNvPr>
          <p:cNvSpPr txBox="1"/>
          <p:nvPr/>
        </p:nvSpPr>
        <p:spPr>
          <a:xfrm>
            <a:off x="3640291" y="2237551"/>
            <a:ext cx="2063727" cy="707886"/>
          </a:xfrm>
          <a:prstGeom prst="rect">
            <a:avLst/>
          </a:prstGeom>
          <a:noFill/>
        </p:spPr>
        <p:txBody>
          <a:bodyPr wrap="square">
            <a:spAutoFit/>
          </a:bodyPr>
          <a:lstStyle/>
          <a:p>
            <a:r>
              <a:rPr lang="en-US" sz="4000" dirty="0">
                <a:ln>
                  <a:solidFill>
                    <a:srgbClr val="00B050"/>
                  </a:solidFill>
                </a:ln>
                <a:solidFill>
                  <a:srgbClr val="00B0F0"/>
                </a:solidFill>
              </a:rPr>
              <a:t>Big Data</a:t>
            </a:r>
          </a:p>
        </p:txBody>
      </p:sp>
    </p:spTree>
    <p:extLst>
      <p:ext uri="{BB962C8B-B14F-4D97-AF65-F5344CB8AC3E}">
        <p14:creationId xmlns:p14="http://schemas.microsoft.com/office/powerpoint/2010/main" val="37489903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DAFF4FD6-4B67-40A7-AE9D-F33E691B8E0E}"/>
              </a:ext>
            </a:extLst>
          </p:cNvPr>
          <p:cNvSpPr>
            <a:spLocks noGrp="1"/>
          </p:cNvSpPr>
          <p:nvPr>
            <p:ph type="title"/>
          </p:nvPr>
        </p:nvSpPr>
        <p:spPr/>
        <p:txBody>
          <a:bodyPr/>
          <a:lstStyle/>
          <a:p>
            <a:r>
              <a:rPr lang="en-US" dirty="0"/>
              <a:t>Research Opportunity</a:t>
            </a:r>
          </a:p>
        </p:txBody>
      </p:sp>
      <p:sp>
        <p:nvSpPr>
          <p:cNvPr id="14" name="Content Placeholder 13">
            <a:extLst>
              <a:ext uri="{FF2B5EF4-FFF2-40B4-BE49-F238E27FC236}">
                <a16:creationId xmlns:a16="http://schemas.microsoft.com/office/drawing/2014/main" xmlns="" id="{5CE84E86-35A1-49B9-87E9-89E74456E753}"/>
              </a:ext>
            </a:extLst>
          </p:cNvPr>
          <p:cNvSpPr>
            <a:spLocks noGrp="1"/>
          </p:cNvSpPr>
          <p:nvPr>
            <p:ph idx="1"/>
          </p:nvPr>
        </p:nvSpPr>
        <p:spPr/>
        <p:txBody>
          <a:bodyPr>
            <a:normAutofit/>
          </a:bodyPr>
          <a:lstStyle/>
          <a:p>
            <a:r>
              <a:rPr lang="en-US" b="1" dirty="0"/>
              <a:t>Game Changer</a:t>
            </a:r>
            <a:r>
              <a:rPr lang="en-US" dirty="0"/>
              <a:t>-Google Earth </a:t>
            </a:r>
            <a:r>
              <a:rPr lang="en-US" dirty="0" smtClean="0"/>
              <a:t>Engine </a:t>
            </a:r>
            <a:r>
              <a:rPr lang="en-US" dirty="0"/>
              <a:t>is a remote sensing data analysis platform designed to take advantage of Google’s infrastructure for data storage, access, processing, and </a:t>
            </a:r>
            <a:r>
              <a:rPr lang="en-US" dirty="0" smtClean="0"/>
              <a:t>visualization</a:t>
            </a:r>
            <a:r>
              <a:rPr lang="en-US" baseline="30000" dirty="0"/>
              <a:t>5</a:t>
            </a:r>
            <a:endParaRPr lang="en-US" dirty="0"/>
          </a:p>
        </p:txBody>
      </p:sp>
      <p:sp>
        <p:nvSpPr>
          <p:cNvPr id="8" name="Title 1"/>
          <p:cNvSpPr txBox="1">
            <a:spLocks/>
          </p:cNvSpPr>
          <p:nvPr/>
        </p:nvSpPr>
        <p:spPr>
          <a:xfrm>
            <a:off x="540715" y="239743"/>
            <a:ext cx="6110153" cy="797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dirty="0">
              <a:solidFill>
                <a:srgbClr val="7030A0"/>
              </a:solidFill>
              <a:latin typeface="+mn-lt"/>
            </a:endParaRPr>
          </a:p>
        </p:txBody>
      </p:sp>
      <p:grpSp>
        <p:nvGrpSpPr>
          <p:cNvPr id="7" name="Group 6"/>
          <p:cNvGrpSpPr/>
          <p:nvPr/>
        </p:nvGrpSpPr>
        <p:grpSpPr>
          <a:xfrm>
            <a:off x="3165418" y="2643975"/>
            <a:ext cx="5440102" cy="3486041"/>
            <a:chOff x="6209350" y="655246"/>
            <a:chExt cx="5181439" cy="3170943"/>
          </a:xfrm>
        </p:grpSpPr>
        <p:pic>
          <p:nvPicPr>
            <p:cNvPr id="9" name="Picture 2" descr="Google Earth Engine: Introduction to Google Earth En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350" y="655246"/>
              <a:ext cx="5181439" cy="29145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211322" y="3456857"/>
              <a:ext cx="3906296" cy="369332"/>
            </a:xfrm>
            <a:prstGeom prst="rect">
              <a:avLst/>
            </a:prstGeom>
            <a:noFill/>
          </p:spPr>
          <p:txBody>
            <a:bodyPr wrap="square" rtlCol="0">
              <a:spAutoFit/>
            </a:bodyPr>
            <a:lstStyle/>
            <a:p>
              <a:r>
                <a:rPr lang="en-US" dirty="0"/>
                <a:t>1 petabyte= 1024 TB= 1million GB</a:t>
              </a:r>
            </a:p>
          </p:txBody>
        </p:sp>
      </p:grpSp>
      <p:sp>
        <p:nvSpPr>
          <p:cNvPr id="3" name="Slide Number Placeholder 2">
            <a:extLst>
              <a:ext uri="{FF2B5EF4-FFF2-40B4-BE49-F238E27FC236}">
                <a16:creationId xmlns:a16="http://schemas.microsoft.com/office/drawing/2014/main" xmlns="" id="{EE84A04C-1B8A-4D5D-812C-D191E8B7857C}"/>
              </a:ext>
            </a:extLst>
          </p:cNvPr>
          <p:cNvSpPr>
            <a:spLocks noGrp="1"/>
          </p:cNvSpPr>
          <p:nvPr>
            <p:ph type="sldNum" sz="quarter" idx="4"/>
          </p:nvPr>
        </p:nvSpPr>
        <p:spPr/>
        <p:txBody>
          <a:bodyPr/>
          <a:lstStyle/>
          <a:p>
            <a:fld id="{AAD6B1B3-F1FC-411D-B349-86BD7C3F4E90}" type="slidenum">
              <a:rPr lang="en-US" smtClean="0"/>
              <a:pPr/>
              <a:t>38</a:t>
            </a:fld>
            <a:endParaRPr lang="en-US" dirty="0"/>
          </a:p>
        </p:txBody>
      </p:sp>
      <p:sp>
        <p:nvSpPr>
          <p:cNvPr id="2" name="TextBox 1"/>
          <p:cNvSpPr txBox="1"/>
          <p:nvPr/>
        </p:nvSpPr>
        <p:spPr>
          <a:xfrm>
            <a:off x="663061" y="6130016"/>
            <a:ext cx="3355495" cy="276999"/>
          </a:xfrm>
          <a:prstGeom prst="rect">
            <a:avLst/>
          </a:prstGeom>
          <a:noFill/>
        </p:spPr>
        <p:txBody>
          <a:bodyPr wrap="square" rtlCol="0">
            <a:spAutoFit/>
          </a:bodyPr>
          <a:lstStyle/>
          <a:p>
            <a:r>
              <a:rPr lang="en-US" sz="1200" dirty="0"/>
              <a:t>5</a:t>
            </a:r>
            <a:r>
              <a:rPr lang="en-US" sz="1200" dirty="0" smtClean="0"/>
              <a:t>. </a:t>
            </a:r>
            <a:r>
              <a:rPr lang="en-US" sz="1200" dirty="0" err="1" smtClean="0"/>
              <a:t>Gorelick</a:t>
            </a:r>
            <a:r>
              <a:rPr lang="en-US" sz="1200" dirty="0" smtClean="0"/>
              <a:t> </a:t>
            </a:r>
            <a:r>
              <a:rPr lang="en-US" sz="1200" dirty="0"/>
              <a:t>et al., </a:t>
            </a:r>
            <a:r>
              <a:rPr lang="en-US" sz="1200" dirty="0" smtClean="0"/>
              <a:t>2017.</a:t>
            </a:r>
            <a:r>
              <a:rPr lang="en-US" sz="1200" dirty="0"/>
              <a:t> https://doi.org/10.1016/j.rse.2017.06.031, 2017</a:t>
            </a:r>
          </a:p>
        </p:txBody>
      </p:sp>
      <p:cxnSp>
        <p:nvCxnSpPr>
          <p:cNvPr id="10" name="Straight Connector 9"/>
          <p:cNvCxnSpPr/>
          <p:nvPr/>
        </p:nvCxnSpPr>
        <p:spPr>
          <a:xfrm>
            <a:off x="727112" y="6114363"/>
            <a:ext cx="331607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2715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F3F53699-5A40-4361-BCDC-22A82633FB43}"/>
              </a:ext>
            </a:extLst>
          </p:cNvPr>
          <p:cNvSpPr>
            <a:spLocks noGrp="1"/>
          </p:cNvSpPr>
          <p:nvPr>
            <p:ph type="title"/>
          </p:nvPr>
        </p:nvSpPr>
        <p:spPr/>
        <p:txBody>
          <a:bodyPr/>
          <a:lstStyle/>
          <a:p>
            <a:r>
              <a:rPr lang="en-US" dirty="0"/>
              <a:t>Objectives</a:t>
            </a:r>
          </a:p>
        </p:txBody>
      </p:sp>
      <p:sp>
        <p:nvSpPr>
          <p:cNvPr id="10" name="Content Placeholder 9">
            <a:extLst>
              <a:ext uri="{FF2B5EF4-FFF2-40B4-BE49-F238E27FC236}">
                <a16:creationId xmlns:a16="http://schemas.microsoft.com/office/drawing/2014/main" xmlns="" id="{A35C64A7-733B-4666-A068-4E8ED4D2E7C4}"/>
              </a:ext>
            </a:extLst>
          </p:cNvPr>
          <p:cNvSpPr>
            <a:spLocks noGrp="1"/>
          </p:cNvSpPr>
          <p:nvPr>
            <p:ph idx="1"/>
          </p:nvPr>
        </p:nvSpPr>
        <p:spPr>
          <a:xfrm>
            <a:off x="215762" y="1033873"/>
            <a:ext cx="11497817" cy="4634592"/>
          </a:xfrm>
        </p:spPr>
        <p:txBody>
          <a:bodyPr>
            <a:noAutofit/>
          </a:bodyPr>
          <a:lstStyle/>
          <a:p>
            <a:r>
              <a:rPr lang="en-US" sz="3200" dirty="0"/>
              <a:t>Develop an cloud based </a:t>
            </a:r>
            <a:r>
              <a:rPr lang="en-US" sz="3200" b="1" dirty="0"/>
              <a:t>application</a:t>
            </a:r>
            <a:r>
              <a:rPr lang="en-US" sz="3200" dirty="0"/>
              <a:t> which could fetch data continuously from voluminous </a:t>
            </a:r>
            <a:r>
              <a:rPr lang="en-US" sz="3200" dirty="0" smtClean="0"/>
              <a:t>data</a:t>
            </a:r>
            <a:endParaRPr lang="en-US" sz="3200" dirty="0"/>
          </a:p>
          <a:p>
            <a:r>
              <a:rPr lang="en-US" sz="3200" b="1" dirty="0"/>
              <a:t>Fast and reproducible estimation </a:t>
            </a:r>
            <a:r>
              <a:rPr lang="en-US" sz="3200" dirty="0"/>
              <a:t>of the damage from local to regional scale regarding flood extent, population exposed, affected cropland and urban areas</a:t>
            </a:r>
          </a:p>
          <a:p>
            <a:r>
              <a:rPr lang="en-US" sz="3200" b="1" dirty="0"/>
              <a:t>Map</a:t>
            </a:r>
            <a:r>
              <a:rPr lang="en-US" sz="3200" dirty="0"/>
              <a:t> flooded affected areas, croplands, populations and urban areas in near real time using Sentinel-1 SAR data, the GEE cloud computing platform</a:t>
            </a:r>
          </a:p>
          <a:p>
            <a:endParaRPr lang="en-US" sz="3200" dirty="0"/>
          </a:p>
          <a:p>
            <a:pPr marL="228600" indent="0">
              <a:buNone/>
            </a:pPr>
            <a:r>
              <a:rPr lang="en-US" sz="3200" b="1" dirty="0"/>
              <a:t>Open a platform</a:t>
            </a:r>
            <a:r>
              <a:rPr lang="en-US" sz="3200" dirty="0"/>
              <a:t> for scientists and non scientists to explore and characterize the spatial pattern of flood by making it </a:t>
            </a:r>
            <a:r>
              <a:rPr lang="en-US" sz="3200" b="1" dirty="0"/>
              <a:t>open source</a:t>
            </a:r>
            <a:r>
              <a:rPr lang="en-US" sz="3200" dirty="0"/>
              <a:t>. The power of parallel computing will </a:t>
            </a:r>
            <a:r>
              <a:rPr lang="en-US" sz="3200" b="1" dirty="0"/>
              <a:t>save</a:t>
            </a:r>
            <a:r>
              <a:rPr lang="en-US" sz="3200" dirty="0"/>
              <a:t> our time for </a:t>
            </a:r>
            <a:r>
              <a:rPr lang="en-US" sz="3200" b="1" dirty="0"/>
              <a:t>understanding</a:t>
            </a:r>
            <a:r>
              <a:rPr lang="en-US" sz="3200" dirty="0"/>
              <a:t> the flood dynamics and spatial pattern for </a:t>
            </a:r>
            <a:r>
              <a:rPr lang="en-US" sz="3200" b="1" dirty="0"/>
              <a:t>predicting </a:t>
            </a:r>
            <a:r>
              <a:rPr lang="en-US" sz="3200" dirty="0"/>
              <a:t>future hazards and eventually </a:t>
            </a:r>
            <a:r>
              <a:rPr lang="en-US" sz="3200" b="1" dirty="0"/>
              <a:t>decision</a:t>
            </a:r>
            <a:r>
              <a:rPr lang="en-US" sz="3200" dirty="0"/>
              <a:t> making. </a:t>
            </a:r>
          </a:p>
          <a:p>
            <a:endParaRPr lang="en-US" sz="3200" dirty="0"/>
          </a:p>
        </p:txBody>
      </p:sp>
      <p:sp>
        <p:nvSpPr>
          <p:cNvPr id="3" name="Slide Number Placeholder 2">
            <a:extLst>
              <a:ext uri="{FF2B5EF4-FFF2-40B4-BE49-F238E27FC236}">
                <a16:creationId xmlns:a16="http://schemas.microsoft.com/office/drawing/2014/main" xmlns="" id="{3C692BD0-582E-4E3D-BFE1-2226104E320C}"/>
              </a:ext>
            </a:extLst>
          </p:cNvPr>
          <p:cNvSpPr>
            <a:spLocks noGrp="1"/>
          </p:cNvSpPr>
          <p:nvPr>
            <p:ph type="sldNum" sz="quarter" idx="4"/>
          </p:nvPr>
        </p:nvSpPr>
        <p:spPr/>
        <p:txBody>
          <a:bodyPr/>
          <a:lstStyle/>
          <a:p>
            <a:fld id="{AAD6B1B3-F1FC-411D-B349-86BD7C3F4E90}" type="slidenum">
              <a:rPr lang="en-US" smtClean="0"/>
              <a:pPr/>
              <a:t>39</a:t>
            </a:fld>
            <a:endParaRPr lang="en-US" dirty="0"/>
          </a:p>
        </p:txBody>
      </p:sp>
    </p:spTree>
    <p:extLst>
      <p:ext uri="{BB962C8B-B14F-4D97-AF65-F5344CB8AC3E}">
        <p14:creationId xmlns:p14="http://schemas.microsoft.com/office/powerpoint/2010/main" val="2885649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Spinoff of Cold/Space </a:t>
            </a:r>
            <a:r>
              <a:rPr lang="en-US" dirty="0"/>
              <a:t>W</a:t>
            </a:r>
            <a:r>
              <a:rPr lang="en-US" dirty="0" smtClean="0"/>
              <a:t>ar</a:t>
            </a:r>
            <a:endParaRPr lang="en-US" dirty="0"/>
          </a:p>
        </p:txBody>
      </p:sp>
      <p:sp>
        <p:nvSpPr>
          <p:cNvPr id="4" name="Slide Number Placeholder 3"/>
          <p:cNvSpPr>
            <a:spLocks noGrp="1"/>
          </p:cNvSpPr>
          <p:nvPr>
            <p:ph type="sldNum" sz="quarter" idx="4"/>
          </p:nvPr>
        </p:nvSpPr>
        <p:spPr/>
        <p:txBody>
          <a:bodyPr/>
          <a:lstStyle/>
          <a:p>
            <a:fld id="{AAD6B1B3-F1FC-411D-B349-86BD7C3F4E90}" type="slidenum">
              <a:rPr lang="en-US" smtClean="0"/>
              <a:pPr/>
              <a:t>4</a:t>
            </a:fld>
            <a:endParaRPr lang="en-US" dirty="0"/>
          </a:p>
        </p:txBody>
      </p:sp>
      <p:pic>
        <p:nvPicPr>
          <p:cNvPr id="6" name="Picture 5"/>
          <p:cNvPicPr>
            <a:picLocks noChangeAspect="1"/>
          </p:cNvPicPr>
          <p:nvPr/>
        </p:nvPicPr>
        <p:blipFill>
          <a:blip r:embed="rId2"/>
          <a:stretch>
            <a:fillRect/>
          </a:stretch>
        </p:blipFill>
        <p:spPr>
          <a:xfrm>
            <a:off x="3537790" y="1316458"/>
            <a:ext cx="4865511" cy="3982656"/>
          </a:xfrm>
          <a:prstGeom prst="rect">
            <a:avLst/>
          </a:prstGeom>
        </p:spPr>
      </p:pic>
    </p:spTree>
    <p:extLst>
      <p:ext uri="{BB962C8B-B14F-4D97-AF65-F5344CB8AC3E}">
        <p14:creationId xmlns:p14="http://schemas.microsoft.com/office/powerpoint/2010/main" val="37090930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Methodology</a:t>
            </a:r>
            <a:endParaRPr lang="en-US" dirty="0"/>
          </a:p>
        </p:txBody>
      </p:sp>
      <p:sp>
        <p:nvSpPr>
          <p:cNvPr id="4" name="Slide Number Placeholder 3"/>
          <p:cNvSpPr>
            <a:spLocks noGrp="1"/>
          </p:cNvSpPr>
          <p:nvPr>
            <p:ph type="sldNum" sz="quarter" idx="12"/>
          </p:nvPr>
        </p:nvSpPr>
        <p:spPr/>
        <p:txBody>
          <a:bodyPr/>
          <a:lstStyle/>
          <a:p>
            <a:fld id="{AAD6B1B3-F1FC-411D-B349-86BD7C3F4E90}" type="slidenum">
              <a:rPr lang="en-US" smtClean="0"/>
              <a:pPr/>
              <a:t>40</a:t>
            </a:fld>
            <a:endParaRPr lang="en-US" dirty="0"/>
          </a:p>
        </p:txBody>
      </p:sp>
      <p:cxnSp>
        <p:nvCxnSpPr>
          <p:cNvPr id="56" name="Straight Arrow Connector 55"/>
          <p:cNvCxnSpPr/>
          <p:nvPr/>
        </p:nvCxnSpPr>
        <p:spPr>
          <a:xfrm rot="5400000">
            <a:off x="9769713" y="4286628"/>
            <a:ext cx="118872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1279026" y="4425933"/>
            <a:ext cx="10055586" cy="1334389"/>
            <a:chOff x="1279026" y="4425933"/>
            <a:chExt cx="10055586" cy="1334389"/>
          </a:xfrm>
        </p:grpSpPr>
        <p:grpSp>
          <p:nvGrpSpPr>
            <p:cNvPr id="3" name="Group 2"/>
            <p:cNvGrpSpPr/>
            <p:nvPr/>
          </p:nvGrpSpPr>
          <p:grpSpPr>
            <a:xfrm flipH="1">
              <a:off x="1279026" y="4425933"/>
              <a:ext cx="10055586" cy="1334389"/>
              <a:chOff x="1327786" y="4095636"/>
              <a:chExt cx="10055586" cy="1334389"/>
            </a:xfrm>
          </p:grpSpPr>
          <p:sp>
            <p:nvSpPr>
              <p:cNvPr id="29" name="Rectangle 28"/>
              <p:cNvSpPr/>
              <p:nvPr/>
            </p:nvSpPr>
            <p:spPr>
              <a:xfrm>
                <a:off x="1327786" y="4569074"/>
                <a:ext cx="1850778" cy="4140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Intersect Layers</a:t>
                </a:r>
                <a:endParaRPr lang="en-US" dirty="0">
                  <a:solidFill>
                    <a:schemeClr val="tx1"/>
                  </a:solidFill>
                </a:endParaRPr>
              </a:p>
            </p:txBody>
          </p:sp>
          <p:sp>
            <p:nvSpPr>
              <p:cNvPr id="30" name="Rectangle 29"/>
              <p:cNvSpPr/>
              <p:nvPr/>
            </p:nvSpPr>
            <p:spPr>
              <a:xfrm>
                <a:off x="3357767" y="4118786"/>
                <a:ext cx="1850778" cy="414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Population Density</a:t>
                </a:r>
                <a:endParaRPr lang="en-US" dirty="0">
                  <a:solidFill>
                    <a:schemeClr val="tx1"/>
                  </a:solidFill>
                </a:endParaRPr>
              </a:p>
            </p:txBody>
          </p:sp>
          <p:sp>
            <p:nvSpPr>
              <p:cNvPr id="31" name="Rectangle 30"/>
              <p:cNvSpPr/>
              <p:nvPr/>
            </p:nvSpPr>
            <p:spPr>
              <a:xfrm>
                <a:off x="3357767" y="4567389"/>
                <a:ext cx="1850778" cy="414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Cropland (MODIS)</a:t>
                </a:r>
                <a:endParaRPr lang="en-US" dirty="0">
                  <a:solidFill>
                    <a:schemeClr val="tx1"/>
                  </a:solidFill>
                </a:endParaRPr>
              </a:p>
            </p:txBody>
          </p:sp>
          <p:sp>
            <p:nvSpPr>
              <p:cNvPr id="32" name="Rectangle 31"/>
              <p:cNvSpPr/>
              <p:nvPr/>
            </p:nvSpPr>
            <p:spPr>
              <a:xfrm>
                <a:off x="3357767" y="5015992"/>
                <a:ext cx="1850778" cy="414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Urban Areas (MODISLC)</a:t>
                </a:r>
                <a:endParaRPr lang="en-US" dirty="0">
                  <a:solidFill>
                    <a:schemeClr val="tx1"/>
                  </a:solidFill>
                </a:endParaRPr>
              </a:p>
            </p:txBody>
          </p:sp>
          <p:sp>
            <p:nvSpPr>
              <p:cNvPr id="33" name="Rectangle 32"/>
              <p:cNvSpPr/>
              <p:nvPr/>
            </p:nvSpPr>
            <p:spPr>
              <a:xfrm>
                <a:off x="5441212" y="4095636"/>
                <a:ext cx="1850778" cy="414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Exposed Population</a:t>
                </a:r>
                <a:endParaRPr lang="en-US" dirty="0">
                  <a:solidFill>
                    <a:schemeClr val="tx1"/>
                  </a:solidFill>
                </a:endParaRPr>
              </a:p>
            </p:txBody>
          </p:sp>
          <p:sp>
            <p:nvSpPr>
              <p:cNvPr id="34" name="Rectangle 33"/>
              <p:cNvSpPr/>
              <p:nvPr/>
            </p:nvSpPr>
            <p:spPr>
              <a:xfrm>
                <a:off x="5441211" y="4550691"/>
                <a:ext cx="1850778" cy="414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Affected Cropland</a:t>
                </a:r>
                <a:endParaRPr lang="en-US" dirty="0">
                  <a:solidFill>
                    <a:schemeClr val="tx1"/>
                  </a:solidFill>
                </a:endParaRPr>
              </a:p>
            </p:txBody>
          </p:sp>
          <p:sp>
            <p:nvSpPr>
              <p:cNvPr id="35" name="Rectangle 34"/>
              <p:cNvSpPr/>
              <p:nvPr/>
            </p:nvSpPr>
            <p:spPr>
              <a:xfrm>
                <a:off x="5441210" y="5005746"/>
                <a:ext cx="1850778" cy="414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Affected Urban Areas</a:t>
                </a:r>
                <a:endParaRPr lang="en-US" dirty="0">
                  <a:solidFill>
                    <a:schemeClr val="tx1"/>
                  </a:solidFill>
                </a:endParaRPr>
              </a:p>
            </p:txBody>
          </p:sp>
          <p:sp>
            <p:nvSpPr>
              <p:cNvPr id="36" name="Rectangle 35"/>
              <p:cNvSpPr/>
              <p:nvPr/>
            </p:nvSpPr>
            <p:spPr>
              <a:xfrm>
                <a:off x="7495449" y="4095636"/>
                <a:ext cx="1850778" cy="414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Area Calculation</a:t>
                </a:r>
                <a:endParaRPr lang="en-US" dirty="0">
                  <a:solidFill>
                    <a:schemeClr val="tx1"/>
                  </a:solidFill>
                </a:endParaRPr>
              </a:p>
            </p:txBody>
          </p:sp>
          <p:sp>
            <p:nvSpPr>
              <p:cNvPr id="48" name="Rectangle 47"/>
              <p:cNvSpPr/>
              <p:nvPr/>
            </p:nvSpPr>
            <p:spPr>
              <a:xfrm>
                <a:off x="9532594" y="4454324"/>
                <a:ext cx="1850778" cy="6748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Flood Map with Damage Assessment</a:t>
                </a:r>
                <a:endParaRPr lang="en-US" dirty="0">
                  <a:solidFill>
                    <a:schemeClr val="tx1"/>
                  </a:solidFill>
                </a:endParaRPr>
              </a:p>
            </p:txBody>
          </p:sp>
          <p:sp>
            <p:nvSpPr>
              <p:cNvPr id="49" name="Rectangle 48"/>
              <p:cNvSpPr/>
              <p:nvPr/>
            </p:nvSpPr>
            <p:spPr>
              <a:xfrm>
                <a:off x="7495449" y="4550722"/>
                <a:ext cx="1850778" cy="414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Area Calculation</a:t>
                </a:r>
                <a:endParaRPr lang="en-US" dirty="0">
                  <a:solidFill>
                    <a:schemeClr val="tx1"/>
                  </a:solidFill>
                </a:endParaRPr>
              </a:p>
            </p:txBody>
          </p:sp>
          <p:sp>
            <p:nvSpPr>
              <p:cNvPr id="50" name="Rectangle 49"/>
              <p:cNvSpPr/>
              <p:nvPr/>
            </p:nvSpPr>
            <p:spPr>
              <a:xfrm>
                <a:off x="7495449" y="5015992"/>
                <a:ext cx="1850778" cy="4140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Area Calculation</a:t>
                </a:r>
                <a:endParaRPr lang="en-US" dirty="0">
                  <a:solidFill>
                    <a:schemeClr val="tx1"/>
                  </a:solidFill>
                </a:endParaRPr>
              </a:p>
            </p:txBody>
          </p:sp>
        </p:grpSp>
        <p:grpSp>
          <p:nvGrpSpPr>
            <p:cNvPr id="60" name="Group 59"/>
            <p:cNvGrpSpPr/>
            <p:nvPr/>
          </p:nvGrpSpPr>
          <p:grpSpPr>
            <a:xfrm>
              <a:off x="9286975" y="4515955"/>
              <a:ext cx="197079" cy="1097280"/>
              <a:chOff x="9287068" y="4526992"/>
              <a:chExt cx="197079" cy="1097280"/>
            </a:xfrm>
          </p:grpSpPr>
          <p:cxnSp>
            <p:nvCxnSpPr>
              <p:cNvPr id="27" name="Straight Connector 26"/>
              <p:cNvCxnSpPr/>
              <p:nvPr/>
            </p:nvCxnSpPr>
            <p:spPr>
              <a:xfrm>
                <a:off x="9483834" y="4526992"/>
                <a:ext cx="0" cy="109728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296019" y="4621374"/>
                <a:ext cx="18288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287068" y="5087326"/>
                <a:ext cx="18288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9301267" y="5553278"/>
                <a:ext cx="18288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7233780" y="4610361"/>
              <a:ext cx="197079" cy="1097280"/>
              <a:chOff x="9287068" y="4526992"/>
              <a:chExt cx="197079" cy="1097280"/>
            </a:xfrm>
          </p:grpSpPr>
          <p:cxnSp>
            <p:nvCxnSpPr>
              <p:cNvPr id="62" name="Straight Connector 61"/>
              <p:cNvCxnSpPr/>
              <p:nvPr/>
            </p:nvCxnSpPr>
            <p:spPr>
              <a:xfrm>
                <a:off x="9483834" y="4526992"/>
                <a:ext cx="0" cy="109728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296019" y="4621374"/>
                <a:ext cx="18288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9287068" y="5087326"/>
                <a:ext cx="18288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301267" y="5553278"/>
                <a:ext cx="18288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5146988" y="4573411"/>
              <a:ext cx="197079" cy="1097280"/>
              <a:chOff x="9287068" y="4526992"/>
              <a:chExt cx="197079" cy="1097280"/>
            </a:xfrm>
          </p:grpSpPr>
          <p:cxnSp>
            <p:nvCxnSpPr>
              <p:cNvPr id="84" name="Straight Connector 83"/>
              <p:cNvCxnSpPr/>
              <p:nvPr/>
            </p:nvCxnSpPr>
            <p:spPr>
              <a:xfrm>
                <a:off x="9483834" y="4526992"/>
                <a:ext cx="0" cy="109728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296019" y="4621374"/>
                <a:ext cx="18288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287068" y="5087326"/>
                <a:ext cx="18288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9301267" y="5553278"/>
                <a:ext cx="18288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3107358" y="4556062"/>
              <a:ext cx="196766" cy="1097280"/>
              <a:chOff x="9287068" y="4526992"/>
              <a:chExt cx="196766" cy="1097280"/>
            </a:xfrm>
          </p:grpSpPr>
          <p:cxnSp>
            <p:nvCxnSpPr>
              <p:cNvPr id="89" name="Straight Connector 88"/>
              <p:cNvCxnSpPr/>
              <p:nvPr/>
            </p:nvCxnSpPr>
            <p:spPr>
              <a:xfrm>
                <a:off x="9483834" y="4526992"/>
                <a:ext cx="0" cy="109728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9287068" y="5087326"/>
                <a:ext cx="18288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104" name="Group 103"/>
          <p:cNvGrpSpPr/>
          <p:nvPr/>
        </p:nvGrpSpPr>
        <p:grpSpPr>
          <a:xfrm>
            <a:off x="1885885" y="1431583"/>
            <a:ext cx="9606845" cy="2278779"/>
            <a:chOff x="1885885" y="1431583"/>
            <a:chExt cx="9606845" cy="2278779"/>
          </a:xfrm>
        </p:grpSpPr>
        <p:grpSp>
          <p:nvGrpSpPr>
            <p:cNvPr id="8" name="Group 7"/>
            <p:cNvGrpSpPr/>
            <p:nvPr/>
          </p:nvGrpSpPr>
          <p:grpSpPr>
            <a:xfrm>
              <a:off x="1885885" y="1431583"/>
              <a:ext cx="9606845" cy="2278779"/>
              <a:chOff x="1816437" y="1400537"/>
              <a:chExt cx="9606845" cy="2278779"/>
            </a:xfrm>
          </p:grpSpPr>
          <p:grpSp>
            <p:nvGrpSpPr>
              <p:cNvPr id="2" name="Group 1"/>
              <p:cNvGrpSpPr/>
              <p:nvPr/>
            </p:nvGrpSpPr>
            <p:grpSpPr>
              <a:xfrm>
                <a:off x="1816437" y="1488725"/>
                <a:ext cx="9521571" cy="2190591"/>
                <a:chOff x="939807" y="983057"/>
                <a:chExt cx="9521571" cy="2190591"/>
              </a:xfrm>
            </p:grpSpPr>
            <p:sp>
              <p:nvSpPr>
                <p:cNvPr id="12" name="Rectangle 11"/>
                <p:cNvSpPr/>
                <p:nvPr/>
              </p:nvSpPr>
              <p:spPr>
                <a:xfrm rot="16200000">
                  <a:off x="221435" y="1945259"/>
                  <a:ext cx="1850778" cy="41403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Flood Mapping</a:t>
                  </a:r>
                </a:p>
              </p:txBody>
            </p:sp>
            <p:sp>
              <p:nvSpPr>
                <p:cNvPr id="13" name="Rectangle 12"/>
                <p:cNvSpPr/>
                <p:nvPr/>
              </p:nvSpPr>
              <p:spPr>
                <a:xfrm>
                  <a:off x="1607172" y="983057"/>
                  <a:ext cx="2040540" cy="603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Satellite Images</a:t>
                  </a:r>
                  <a:endParaRPr lang="en-US" dirty="0">
                    <a:solidFill>
                      <a:schemeClr val="tx1"/>
                    </a:solidFill>
                  </a:endParaRPr>
                </a:p>
              </p:txBody>
            </p:sp>
            <p:sp>
              <p:nvSpPr>
                <p:cNvPr id="14" name="Rectangle 13"/>
                <p:cNvSpPr/>
                <p:nvPr/>
              </p:nvSpPr>
              <p:spPr>
                <a:xfrm>
                  <a:off x="3878394" y="983057"/>
                  <a:ext cx="2040540" cy="603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Image Preprocessing</a:t>
                  </a:r>
                  <a:endParaRPr lang="en-US" dirty="0">
                    <a:solidFill>
                      <a:schemeClr val="tx1"/>
                    </a:solidFill>
                  </a:endParaRPr>
                </a:p>
              </p:txBody>
            </p:sp>
            <p:sp>
              <p:nvSpPr>
                <p:cNvPr id="15" name="Rectangle 14"/>
                <p:cNvSpPr/>
                <p:nvPr/>
              </p:nvSpPr>
              <p:spPr>
                <a:xfrm>
                  <a:off x="6149616" y="983057"/>
                  <a:ext cx="2040540" cy="603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Mosaic (before and after flood)</a:t>
                  </a:r>
                  <a:endParaRPr lang="en-US" dirty="0">
                    <a:solidFill>
                      <a:schemeClr val="tx1"/>
                    </a:solidFill>
                  </a:endParaRPr>
                </a:p>
              </p:txBody>
            </p:sp>
            <p:sp>
              <p:nvSpPr>
                <p:cNvPr id="17" name="Rectangle 16"/>
                <p:cNvSpPr/>
                <p:nvPr/>
              </p:nvSpPr>
              <p:spPr>
                <a:xfrm>
                  <a:off x="8420838" y="983057"/>
                  <a:ext cx="2040540" cy="603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Speckles Filtering</a:t>
                  </a:r>
                  <a:endParaRPr lang="en-US" dirty="0">
                    <a:solidFill>
                      <a:schemeClr val="tx1"/>
                    </a:solidFill>
                  </a:endParaRPr>
                </a:p>
              </p:txBody>
            </p:sp>
            <p:sp>
              <p:nvSpPr>
                <p:cNvPr id="18" name="Rectangle 17"/>
                <p:cNvSpPr/>
                <p:nvPr/>
              </p:nvSpPr>
              <p:spPr>
                <a:xfrm>
                  <a:off x="8417442" y="1765313"/>
                  <a:ext cx="2040540" cy="603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Change Detection</a:t>
                  </a:r>
                  <a:endParaRPr lang="en-US" dirty="0">
                    <a:solidFill>
                      <a:schemeClr val="tx1"/>
                    </a:solidFill>
                  </a:endParaRPr>
                </a:p>
              </p:txBody>
            </p:sp>
            <p:sp>
              <p:nvSpPr>
                <p:cNvPr id="20" name="Rectangle 19"/>
                <p:cNvSpPr/>
                <p:nvPr/>
              </p:nvSpPr>
              <p:spPr>
                <a:xfrm>
                  <a:off x="6147352" y="1765313"/>
                  <a:ext cx="2040540" cy="603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Difference Layers</a:t>
                  </a:r>
                  <a:endParaRPr lang="en-US" dirty="0">
                    <a:solidFill>
                      <a:schemeClr val="tx1"/>
                    </a:solidFill>
                  </a:endParaRPr>
                </a:p>
              </p:txBody>
            </p:sp>
            <p:sp>
              <p:nvSpPr>
                <p:cNvPr id="21" name="Rectangle 20"/>
                <p:cNvSpPr/>
                <p:nvPr/>
              </p:nvSpPr>
              <p:spPr>
                <a:xfrm>
                  <a:off x="1607172" y="1765313"/>
                  <a:ext cx="2040540" cy="603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Binary Flood Extent Layer</a:t>
                  </a:r>
                  <a:endParaRPr lang="en-US" dirty="0">
                    <a:solidFill>
                      <a:schemeClr val="tx1"/>
                    </a:solidFill>
                  </a:endParaRPr>
                </a:p>
              </p:txBody>
            </p:sp>
            <p:sp>
              <p:nvSpPr>
                <p:cNvPr id="22" name="Rectangle 21"/>
                <p:cNvSpPr/>
                <p:nvPr/>
              </p:nvSpPr>
              <p:spPr>
                <a:xfrm>
                  <a:off x="1607172" y="2570452"/>
                  <a:ext cx="2040540" cy="603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Exclude Areas with &gt;5% slope</a:t>
                  </a:r>
                  <a:endParaRPr lang="en-US" dirty="0">
                    <a:solidFill>
                      <a:schemeClr val="tx1"/>
                    </a:solidFill>
                  </a:endParaRPr>
                </a:p>
              </p:txBody>
            </p:sp>
            <p:sp>
              <p:nvSpPr>
                <p:cNvPr id="23" name="Rectangle 22"/>
                <p:cNvSpPr/>
                <p:nvPr/>
              </p:nvSpPr>
              <p:spPr>
                <a:xfrm>
                  <a:off x="3877262" y="2570452"/>
                  <a:ext cx="2040540" cy="603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Exclude </a:t>
                  </a:r>
                  <a:r>
                    <a:rPr lang="en-US" dirty="0" smtClean="0">
                      <a:solidFill>
                        <a:schemeClr val="tx1"/>
                      </a:solidFill>
                    </a:rPr>
                    <a:t>permanent water</a:t>
                  </a:r>
                  <a:endParaRPr lang="en-US" dirty="0">
                    <a:solidFill>
                      <a:schemeClr val="tx1"/>
                    </a:solidFill>
                  </a:endParaRPr>
                </a:p>
              </p:txBody>
            </p:sp>
            <p:sp>
              <p:nvSpPr>
                <p:cNvPr id="24" name="Rectangle 23"/>
                <p:cNvSpPr/>
                <p:nvPr/>
              </p:nvSpPr>
              <p:spPr>
                <a:xfrm>
                  <a:off x="6147352" y="2570452"/>
                  <a:ext cx="2040540" cy="603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Exclude Pixels with &lt;4 </a:t>
                  </a:r>
                  <a:r>
                    <a:rPr lang="en-US" dirty="0" smtClean="0">
                      <a:solidFill>
                        <a:schemeClr val="tx1"/>
                      </a:solidFill>
                    </a:rPr>
                    <a:t>Neighbors</a:t>
                  </a:r>
                  <a:endParaRPr lang="en-US" dirty="0">
                    <a:solidFill>
                      <a:schemeClr val="tx1"/>
                    </a:solidFill>
                  </a:endParaRPr>
                </a:p>
              </p:txBody>
            </p:sp>
            <p:sp>
              <p:nvSpPr>
                <p:cNvPr id="25" name="Rectangle 24"/>
                <p:cNvSpPr/>
                <p:nvPr/>
              </p:nvSpPr>
              <p:spPr>
                <a:xfrm>
                  <a:off x="8417442" y="2570452"/>
                  <a:ext cx="2040540" cy="6031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Refined Flood Map</a:t>
                  </a:r>
                  <a:endParaRPr lang="en-US" dirty="0">
                    <a:solidFill>
                      <a:schemeClr val="tx1"/>
                    </a:solidFill>
                  </a:endParaRPr>
                </a:p>
              </p:txBody>
            </p:sp>
            <p:sp>
              <p:nvSpPr>
                <p:cNvPr id="47" name="Rectangle 46"/>
                <p:cNvSpPr/>
                <p:nvPr/>
              </p:nvSpPr>
              <p:spPr>
                <a:xfrm>
                  <a:off x="3877262" y="1765313"/>
                  <a:ext cx="2040540" cy="603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Apply Threshold</a:t>
                  </a:r>
                  <a:endParaRPr lang="en-US" dirty="0">
                    <a:solidFill>
                      <a:schemeClr val="tx1"/>
                    </a:solidFill>
                  </a:endParaRPr>
                </a:p>
              </p:txBody>
            </p:sp>
          </p:grpSp>
          <p:cxnSp>
            <p:nvCxnSpPr>
              <p:cNvPr id="7" name="Straight Arrow Connector 6"/>
              <p:cNvCxnSpPr/>
              <p:nvPr/>
            </p:nvCxnSpPr>
            <p:spPr>
              <a:xfrm>
                <a:off x="2483802" y="1400537"/>
                <a:ext cx="8869998" cy="0"/>
              </a:xfrm>
              <a:prstGeom prst="straightConnector1">
                <a:avLst/>
              </a:prstGeom>
              <a:ln w="57150">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441464" y="2174875"/>
                <a:ext cx="8869998" cy="0"/>
              </a:xfrm>
              <a:prstGeom prst="straightConnector1">
                <a:avLst/>
              </a:prstGeom>
              <a:ln w="57150">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476189" y="2989926"/>
                <a:ext cx="8869998" cy="0"/>
              </a:xfrm>
              <a:prstGeom prst="straightConnector1">
                <a:avLst/>
              </a:prstGeom>
              <a:ln w="57150">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5400000">
                <a:off x="11057522" y="1832265"/>
                <a:ext cx="731520" cy="0"/>
              </a:xfrm>
              <a:prstGeom prst="straightConnector1">
                <a:avLst/>
              </a:prstGeom>
              <a:ln w="57150">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5400000">
                <a:off x="2065128" y="2636741"/>
                <a:ext cx="731520" cy="0"/>
              </a:xfrm>
              <a:prstGeom prst="straightConnector1">
                <a:avLst/>
              </a:prstGeom>
              <a:ln w="57150">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5739763" y="1431583"/>
              <a:ext cx="927255" cy="1586712"/>
              <a:chOff x="5739763" y="1431583"/>
              <a:chExt cx="927255" cy="1586712"/>
            </a:xfrm>
          </p:grpSpPr>
          <p:cxnSp>
            <p:nvCxnSpPr>
              <p:cNvPr id="100" name="Straight Arrow Connector 99"/>
              <p:cNvCxnSpPr/>
              <p:nvPr/>
            </p:nvCxnSpPr>
            <p:spPr>
              <a:xfrm>
                <a:off x="5820785" y="1431583"/>
                <a:ext cx="823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5843610" y="2207851"/>
                <a:ext cx="823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5739763" y="3018295"/>
                <a:ext cx="823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87200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01C5D0C0-50D9-4775-A1E2-C1AA847DA9DE}"/>
              </a:ext>
            </a:extLst>
          </p:cNvPr>
          <p:cNvSpPr>
            <a:spLocks noGrp="1"/>
          </p:cNvSpPr>
          <p:nvPr>
            <p:ph type="title"/>
          </p:nvPr>
        </p:nvSpPr>
        <p:spPr/>
        <p:txBody>
          <a:bodyPr/>
          <a:lstStyle/>
          <a:p>
            <a:r>
              <a:rPr lang="en-US" dirty="0" smtClean="0"/>
              <a:t>Findings-Cloud-Based App Development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01624244"/>
              </p:ext>
            </p:extLst>
          </p:nvPr>
        </p:nvGraphicFramePr>
        <p:xfrm>
          <a:off x="679601" y="1442745"/>
          <a:ext cx="8127999" cy="3072503"/>
        </p:xfrm>
        <a:graphic>
          <a:graphicData uri="http://schemas.openxmlformats.org/drawingml/2006/table">
            <a:tbl>
              <a:tblPr firstRow="1" bandRow="1">
                <a:tableStyleId>{6E25E649-3F16-4E02-A733-19D2CDBF48F0}</a:tableStyleId>
              </a:tblPr>
              <a:tblGrid>
                <a:gridCol w="3463364">
                  <a:extLst>
                    <a:ext uri="{9D8B030D-6E8A-4147-A177-3AD203B41FA5}">
                      <a16:colId xmlns:a16="http://schemas.microsoft.com/office/drawing/2014/main" xmlns="" val="20000"/>
                    </a:ext>
                  </a:extLst>
                </a:gridCol>
                <a:gridCol w="1955302">
                  <a:extLst>
                    <a:ext uri="{9D8B030D-6E8A-4147-A177-3AD203B41FA5}">
                      <a16:colId xmlns:a16="http://schemas.microsoft.com/office/drawing/2014/main" xmlns="" val="20001"/>
                    </a:ext>
                  </a:extLst>
                </a:gridCol>
                <a:gridCol w="2709333">
                  <a:extLst>
                    <a:ext uri="{9D8B030D-6E8A-4147-A177-3AD203B41FA5}">
                      <a16:colId xmlns:a16="http://schemas.microsoft.com/office/drawing/2014/main" xmlns="" val="20002"/>
                    </a:ext>
                  </a:extLst>
                </a:gridCol>
              </a:tblGrid>
              <a:tr h="410583">
                <a:tc>
                  <a:txBody>
                    <a:bodyPr/>
                    <a:lstStyle/>
                    <a:p>
                      <a:pPr algn="l"/>
                      <a:r>
                        <a:rPr lang="en-US" dirty="0"/>
                        <a:t>Input Variables</a:t>
                      </a:r>
                    </a:p>
                  </a:txBody>
                  <a:tcPr/>
                </a:tc>
                <a:tc>
                  <a:txBody>
                    <a:bodyPr/>
                    <a:lstStyle/>
                    <a:p>
                      <a:pPr algn="l"/>
                      <a:r>
                        <a:rPr lang="en-US" dirty="0"/>
                        <a:t>Definition</a:t>
                      </a:r>
                    </a:p>
                  </a:txBody>
                  <a:tcPr/>
                </a:tc>
                <a:tc>
                  <a:txBody>
                    <a:bodyPr/>
                    <a:lstStyle/>
                    <a:p>
                      <a:pPr algn="l"/>
                      <a:r>
                        <a:rPr lang="en-US" dirty="0"/>
                        <a:t>Example</a:t>
                      </a:r>
                    </a:p>
                  </a:txBody>
                  <a:tcPr/>
                </a:tc>
                <a:extLst>
                  <a:ext uri="{0D108BD9-81ED-4DB2-BD59-A6C34878D82A}">
                    <a16:rowId xmlns:a16="http://schemas.microsoft.com/office/drawing/2014/main" xmlns="" val="10000"/>
                  </a:ext>
                </a:extLst>
              </a:tr>
              <a:tr h="370840">
                <a:tc>
                  <a:txBody>
                    <a:bodyPr/>
                    <a:lstStyle/>
                    <a:p>
                      <a:pPr algn="l"/>
                      <a:r>
                        <a:rPr lang="en-US" dirty="0"/>
                        <a:t>Select area of interest</a:t>
                      </a:r>
                    </a:p>
                  </a:txBody>
                  <a:tcPr/>
                </a:tc>
                <a:tc>
                  <a:txBody>
                    <a:bodyPr/>
                    <a:lstStyle/>
                    <a:p>
                      <a:pPr algn="l"/>
                      <a:r>
                        <a:rPr lang="en-US" dirty="0"/>
                        <a:t>Choose</a:t>
                      </a:r>
                      <a:r>
                        <a:rPr lang="en-US" baseline="0" dirty="0"/>
                        <a:t> an area to observe the flood condition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Sylhet</a:t>
                      </a:r>
                      <a:r>
                        <a:rPr lang="en-US" dirty="0"/>
                        <a:t>, </a:t>
                      </a:r>
                      <a:r>
                        <a:rPr lang="en-US" dirty="0" err="1"/>
                        <a:t>Gaibandha</a:t>
                      </a:r>
                      <a:endParaRPr lang="en-US" dirty="0"/>
                    </a:p>
                    <a:p>
                      <a:pPr algn="l"/>
                      <a:endParaRPr lang="en-US" dirty="0"/>
                    </a:p>
                  </a:txBody>
                  <a:tcPr/>
                </a:tc>
                <a:extLst>
                  <a:ext uri="{0D108BD9-81ED-4DB2-BD59-A6C34878D82A}">
                    <a16:rowId xmlns:a16="http://schemas.microsoft.com/office/drawing/2014/main" xmlns="" val="10001"/>
                  </a:ext>
                </a:extLst>
              </a:tr>
              <a:tr h="370840">
                <a:tc>
                  <a:txBody>
                    <a:bodyPr/>
                    <a:lstStyle/>
                    <a:p>
                      <a:pPr algn="l"/>
                      <a:r>
                        <a:rPr lang="en-US" dirty="0"/>
                        <a:t>Select Period Before Floods (start date, end</a:t>
                      </a:r>
                      <a:r>
                        <a:rPr lang="en-US" baseline="0" dirty="0"/>
                        <a:t> date)</a:t>
                      </a:r>
                      <a:endParaRPr lang="en-US" dirty="0"/>
                    </a:p>
                  </a:txBody>
                  <a:tcPr/>
                </a:tc>
                <a:tc>
                  <a:txBody>
                    <a:bodyPr/>
                    <a:lstStyle/>
                    <a:p>
                      <a:pPr algn="l"/>
                      <a:r>
                        <a:rPr lang="en-US" dirty="0"/>
                        <a:t>The range of</a:t>
                      </a:r>
                      <a:r>
                        <a:rPr lang="en-US" baseline="0" dirty="0"/>
                        <a:t> </a:t>
                      </a:r>
                      <a:r>
                        <a:rPr lang="en-US" dirty="0"/>
                        <a:t>date </a:t>
                      </a:r>
                      <a:r>
                        <a:rPr lang="en-US" baseline="0" dirty="0"/>
                        <a:t>prior to the event</a:t>
                      </a:r>
                      <a:endParaRPr lang="en-US" dirty="0"/>
                    </a:p>
                  </a:txBody>
                  <a:tcPr/>
                </a:tc>
                <a:tc>
                  <a:txBody>
                    <a:bodyPr/>
                    <a:lstStyle/>
                    <a:p>
                      <a:pPr algn="l"/>
                      <a:r>
                        <a:rPr lang="en-US" dirty="0"/>
                        <a:t>01 May</a:t>
                      </a:r>
                      <a:r>
                        <a:rPr lang="en-US" baseline="0" dirty="0"/>
                        <a:t> 2022, 15 May 2022</a:t>
                      </a:r>
                      <a:endParaRPr lang="en-US" dirty="0"/>
                    </a:p>
                  </a:txBody>
                  <a:tcPr/>
                </a:tc>
                <a:extLst>
                  <a:ext uri="{0D108BD9-81ED-4DB2-BD59-A6C34878D82A}">
                    <a16:rowId xmlns:a16="http://schemas.microsoft.com/office/drawing/2014/main" xmlns="" val="10002"/>
                  </a:ext>
                </a:extLst>
              </a:tr>
              <a:tr h="370840">
                <a:tc>
                  <a:txBody>
                    <a:bodyPr/>
                    <a:lstStyle/>
                    <a:p>
                      <a:pPr algn="l"/>
                      <a:r>
                        <a:rPr lang="en-US" dirty="0"/>
                        <a:t>Select Period During Floods (start date, end</a:t>
                      </a:r>
                      <a:r>
                        <a:rPr lang="en-US" baseline="0" dirty="0"/>
                        <a:t> date)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range of</a:t>
                      </a:r>
                      <a:r>
                        <a:rPr lang="en-US" baseline="0" dirty="0"/>
                        <a:t> </a:t>
                      </a:r>
                      <a:r>
                        <a:rPr lang="en-US" dirty="0"/>
                        <a:t>date </a:t>
                      </a:r>
                      <a:r>
                        <a:rPr lang="en-US" baseline="0" dirty="0"/>
                        <a:t>during the event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16 May</a:t>
                      </a:r>
                      <a:r>
                        <a:rPr lang="en-US" baseline="0" dirty="0"/>
                        <a:t> 2022, 30 May 2022</a:t>
                      </a:r>
                      <a:endParaRPr lang="en-US" dirty="0"/>
                    </a:p>
                    <a:p>
                      <a:pPr algn="l"/>
                      <a:endParaRPr lang="en-US" dirty="0"/>
                    </a:p>
                  </a:txBody>
                  <a:tcPr/>
                </a:tc>
                <a:extLst>
                  <a:ext uri="{0D108BD9-81ED-4DB2-BD59-A6C34878D82A}">
                    <a16:rowId xmlns:a16="http://schemas.microsoft.com/office/drawing/2014/main" xmlns="" val="10003"/>
                  </a:ext>
                </a:extLst>
              </a:tr>
              <a:tr h="370840">
                <a:tc>
                  <a:txBody>
                    <a:bodyPr/>
                    <a:lstStyle/>
                    <a:p>
                      <a:pPr algn="l"/>
                      <a:r>
                        <a:rPr lang="en-US" dirty="0"/>
                        <a:t>Calculate the result</a:t>
                      </a:r>
                    </a:p>
                  </a:txBody>
                  <a:tcPr/>
                </a:tc>
                <a:tc>
                  <a:txBody>
                    <a:bodyPr/>
                    <a:lstStyle/>
                    <a:p>
                      <a:pPr algn="l"/>
                      <a:r>
                        <a:rPr lang="en-US" dirty="0"/>
                        <a:t>Click to show the result</a:t>
                      </a:r>
                    </a:p>
                  </a:txBody>
                  <a:tcPr/>
                </a:tc>
                <a:tc>
                  <a:txBody>
                    <a:bodyPr/>
                    <a:lstStyle/>
                    <a:p>
                      <a:pPr algn="l"/>
                      <a:endParaRPr lang="en-US" dirty="0"/>
                    </a:p>
                  </a:txBody>
                  <a:tcPr/>
                </a:tc>
                <a:extLst>
                  <a:ext uri="{0D108BD9-81ED-4DB2-BD59-A6C34878D82A}">
                    <a16:rowId xmlns:a16="http://schemas.microsoft.com/office/drawing/2014/main" xmlns="" val="10004"/>
                  </a:ext>
                </a:extLst>
              </a:tr>
              <a:tr h="370840">
                <a:tc>
                  <a:txBody>
                    <a:bodyPr/>
                    <a:lstStyle/>
                    <a:p>
                      <a:pPr algn="l"/>
                      <a:r>
                        <a:rPr lang="en-US" dirty="0"/>
                        <a:t>Clear map output</a:t>
                      </a:r>
                    </a:p>
                  </a:txBody>
                  <a:tcPr/>
                </a:tc>
                <a:tc>
                  <a:txBody>
                    <a:bodyPr/>
                    <a:lstStyle/>
                    <a:p>
                      <a:pPr algn="l"/>
                      <a:r>
                        <a:rPr lang="en-US" dirty="0"/>
                        <a:t>Click to clear the output</a:t>
                      </a:r>
                    </a:p>
                  </a:txBody>
                  <a:tcPr/>
                </a:tc>
                <a:tc>
                  <a:txBody>
                    <a:bodyPr/>
                    <a:lstStyle/>
                    <a:p>
                      <a:pPr algn="l"/>
                      <a:endParaRPr lang="en-US" dirty="0"/>
                    </a:p>
                  </a:txBody>
                  <a:tcPr/>
                </a:tc>
                <a:extLst>
                  <a:ext uri="{0D108BD9-81ED-4DB2-BD59-A6C34878D82A}">
                    <a16:rowId xmlns:a16="http://schemas.microsoft.com/office/drawing/2014/main" xmlns="" val="1000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31751690"/>
              </p:ext>
            </p:extLst>
          </p:nvPr>
        </p:nvGraphicFramePr>
        <p:xfrm>
          <a:off x="652708" y="5543614"/>
          <a:ext cx="8127999" cy="640080"/>
        </p:xfrm>
        <a:graphic>
          <a:graphicData uri="http://schemas.openxmlformats.org/drawingml/2006/table">
            <a:tbl>
              <a:tblPr firstRow="1" bandRow="1">
                <a:tableStyleId>{74C1A8A3-306A-4EB7-A6B1-4F7E0EB9C5D6}</a:tableStyleId>
              </a:tblPr>
              <a:tblGrid>
                <a:gridCol w="3463364">
                  <a:extLst>
                    <a:ext uri="{9D8B030D-6E8A-4147-A177-3AD203B41FA5}">
                      <a16:colId xmlns:a16="http://schemas.microsoft.com/office/drawing/2014/main" xmlns="" val="20000"/>
                    </a:ext>
                  </a:extLst>
                </a:gridCol>
                <a:gridCol w="1955302">
                  <a:extLst>
                    <a:ext uri="{9D8B030D-6E8A-4147-A177-3AD203B41FA5}">
                      <a16:colId xmlns:a16="http://schemas.microsoft.com/office/drawing/2014/main" xmlns="" val="20001"/>
                    </a:ext>
                  </a:extLst>
                </a:gridCol>
                <a:gridCol w="2709333">
                  <a:extLst>
                    <a:ext uri="{9D8B030D-6E8A-4147-A177-3AD203B41FA5}">
                      <a16:colId xmlns:a16="http://schemas.microsoft.com/office/drawing/2014/main" xmlns="" val="20002"/>
                    </a:ext>
                  </a:extLst>
                </a:gridCol>
              </a:tblGrid>
              <a:tr h="0">
                <a:tc>
                  <a:txBody>
                    <a:bodyPr/>
                    <a:lstStyle/>
                    <a:p>
                      <a:pPr algn="l"/>
                      <a:r>
                        <a:rPr lang="en-US" dirty="0"/>
                        <a:t>Dataset</a:t>
                      </a:r>
                    </a:p>
                  </a:txBody>
                  <a:tcPr/>
                </a:tc>
                <a:tc>
                  <a:txBody>
                    <a:bodyPr/>
                    <a:lstStyle/>
                    <a:p>
                      <a:pPr algn="l"/>
                      <a:r>
                        <a:rPr lang="en-US" dirty="0"/>
                        <a:t>Sentinel-1, Revisit</a:t>
                      </a:r>
                      <a:r>
                        <a:rPr lang="en-US" baseline="0" dirty="0"/>
                        <a:t> time 6-12 days</a:t>
                      </a:r>
                      <a:endParaRPr lang="en-US" dirty="0"/>
                    </a:p>
                  </a:txBody>
                  <a:tcPr/>
                </a:tc>
                <a:tc>
                  <a:txBody>
                    <a:bodyPr/>
                    <a:lstStyle/>
                    <a:p>
                      <a:pPr algn="l"/>
                      <a:r>
                        <a:rPr lang="en-US" dirty="0"/>
                        <a:t>Copernicus</a:t>
                      </a:r>
                      <a:r>
                        <a:rPr lang="en-US" baseline="0" dirty="0"/>
                        <a:t> SAR(GRD) dataset</a:t>
                      </a:r>
                      <a:endParaRPr lang="en-US" dirty="0"/>
                    </a:p>
                  </a:txBody>
                  <a:tcPr/>
                </a:tc>
                <a:extLst>
                  <a:ext uri="{0D108BD9-81ED-4DB2-BD59-A6C34878D82A}">
                    <a16:rowId xmlns:a16="http://schemas.microsoft.com/office/drawing/2014/main" xmlns="" val="10000"/>
                  </a:ext>
                </a:extLst>
              </a:tr>
            </a:tbl>
          </a:graphicData>
        </a:graphic>
      </p:graphicFrame>
      <p:sp>
        <p:nvSpPr>
          <p:cNvPr id="10" name="Rectangle 9"/>
          <p:cNvSpPr/>
          <p:nvPr/>
        </p:nvSpPr>
        <p:spPr>
          <a:xfrm>
            <a:off x="553351" y="1007520"/>
            <a:ext cx="9012963" cy="369332"/>
          </a:xfrm>
          <a:prstGeom prst="rect">
            <a:avLst/>
          </a:prstGeom>
        </p:spPr>
        <p:txBody>
          <a:bodyPr wrap="square">
            <a:spAutoFit/>
          </a:bodyPr>
          <a:lstStyle/>
          <a:p>
            <a:r>
              <a:rPr lang="en-US" dirty="0"/>
              <a:t>https://</a:t>
            </a:r>
            <a:r>
              <a:rPr lang="en-US" dirty="0">
                <a:hlinkClick r:id="rId2"/>
              </a:rPr>
              <a:t>imamsohel1991.users.earthengine.app/view/bangladesh-flood-cloud-computing</a:t>
            </a:r>
            <a:endParaRPr lang="en-US" dirty="0"/>
          </a:p>
        </p:txBody>
      </p:sp>
      <p:pic>
        <p:nvPicPr>
          <p:cNvPr id="12" name="Picture 11"/>
          <p:cNvPicPr>
            <a:picLocks noChangeAspect="1"/>
          </p:cNvPicPr>
          <p:nvPr/>
        </p:nvPicPr>
        <p:blipFill rotWithShape="1">
          <a:blip r:embed="rId3"/>
          <a:srcRect t="8456" b="11950"/>
          <a:stretch/>
        </p:blipFill>
        <p:spPr>
          <a:xfrm>
            <a:off x="9160910" y="1457325"/>
            <a:ext cx="2497690" cy="4600574"/>
          </a:xfrm>
          <a:prstGeom prst="rect">
            <a:avLst/>
          </a:prstGeom>
        </p:spPr>
      </p:pic>
      <p:sp>
        <p:nvSpPr>
          <p:cNvPr id="7" name="Slide Number Placeholder 6">
            <a:extLst>
              <a:ext uri="{FF2B5EF4-FFF2-40B4-BE49-F238E27FC236}">
                <a16:creationId xmlns:a16="http://schemas.microsoft.com/office/drawing/2014/main" xmlns="" id="{C8EF043A-D8FF-4561-A7CE-676914A29A4B}"/>
              </a:ext>
            </a:extLst>
          </p:cNvPr>
          <p:cNvSpPr>
            <a:spLocks noGrp="1"/>
          </p:cNvSpPr>
          <p:nvPr>
            <p:ph type="sldNum" sz="quarter" idx="4"/>
          </p:nvPr>
        </p:nvSpPr>
        <p:spPr/>
        <p:txBody>
          <a:bodyPr/>
          <a:lstStyle/>
          <a:p>
            <a:fld id="{AAD6B1B3-F1FC-411D-B349-86BD7C3F4E90}" type="slidenum">
              <a:rPr lang="en-US" smtClean="0"/>
              <a:pPr/>
              <a:t>41</a:t>
            </a:fld>
            <a:endParaRPr lang="en-US" dirty="0"/>
          </a:p>
        </p:txBody>
      </p:sp>
    </p:spTree>
    <p:extLst>
      <p:ext uri="{BB962C8B-B14F-4D97-AF65-F5344CB8AC3E}">
        <p14:creationId xmlns:p14="http://schemas.microsoft.com/office/powerpoint/2010/main" val="13989741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23FBEA4-E6B4-41C8-B932-E4C1E1F38EFB}"/>
              </a:ext>
            </a:extLst>
          </p:cNvPr>
          <p:cNvSpPr>
            <a:spLocks noGrp="1"/>
          </p:cNvSpPr>
          <p:nvPr>
            <p:ph type="title"/>
          </p:nvPr>
        </p:nvSpPr>
        <p:spPr/>
        <p:txBody>
          <a:bodyPr/>
          <a:lstStyle/>
          <a:p>
            <a:r>
              <a:rPr lang="en-US" dirty="0"/>
              <a:t>Findings-Regional Scale Flood </a:t>
            </a:r>
            <a:r>
              <a:rPr lang="en-US" dirty="0" smtClean="0"/>
              <a:t>Mapping and Estimation</a:t>
            </a:r>
            <a:endParaRPr lang="en-US" dirty="0"/>
          </a:p>
        </p:txBody>
      </p:sp>
      <p:sp>
        <p:nvSpPr>
          <p:cNvPr id="5" name="Content Placeholder 4">
            <a:extLst>
              <a:ext uri="{FF2B5EF4-FFF2-40B4-BE49-F238E27FC236}">
                <a16:creationId xmlns:a16="http://schemas.microsoft.com/office/drawing/2014/main" xmlns="" id="{BBE45231-563B-4EA6-9F7C-DA067902C8F3}"/>
              </a:ext>
            </a:extLst>
          </p:cNvPr>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1396522" y="1272413"/>
            <a:ext cx="8890478" cy="5000893"/>
          </a:xfrm>
          <a:prstGeom prst="rect">
            <a:avLst/>
          </a:prstGeom>
        </p:spPr>
      </p:pic>
      <p:sp>
        <p:nvSpPr>
          <p:cNvPr id="6" name="Slide Number Placeholder 5">
            <a:extLst>
              <a:ext uri="{FF2B5EF4-FFF2-40B4-BE49-F238E27FC236}">
                <a16:creationId xmlns:a16="http://schemas.microsoft.com/office/drawing/2014/main" xmlns="" id="{63506331-6117-4A6C-9388-6A7C52451FAB}"/>
              </a:ext>
            </a:extLst>
          </p:cNvPr>
          <p:cNvSpPr>
            <a:spLocks noGrp="1"/>
          </p:cNvSpPr>
          <p:nvPr>
            <p:ph type="sldNum" sz="quarter" idx="4"/>
          </p:nvPr>
        </p:nvSpPr>
        <p:spPr/>
        <p:txBody>
          <a:bodyPr/>
          <a:lstStyle/>
          <a:p>
            <a:fld id="{AAD6B1B3-F1FC-411D-B349-86BD7C3F4E90}" type="slidenum">
              <a:rPr lang="en-US" smtClean="0"/>
              <a:pPr/>
              <a:t>42</a:t>
            </a:fld>
            <a:endParaRPr lang="en-US" dirty="0"/>
          </a:p>
        </p:txBody>
      </p:sp>
    </p:spTree>
    <p:extLst>
      <p:ext uri="{BB962C8B-B14F-4D97-AF65-F5344CB8AC3E}">
        <p14:creationId xmlns:p14="http://schemas.microsoft.com/office/powerpoint/2010/main" val="248900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89FD023-0202-4E01-B70F-D9044CF493F3}"/>
              </a:ext>
            </a:extLst>
          </p:cNvPr>
          <p:cNvSpPr>
            <a:spLocks noGrp="1"/>
          </p:cNvSpPr>
          <p:nvPr>
            <p:ph type="title"/>
          </p:nvPr>
        </p:nvSpPr>
        <p:spPr/>
        <p:txBody>
          <a:bodyPr/>
          <a:lstStyle/>
          <a:p>
            <a:r>
              <a:rPr lang="en-US" dirty="0"/>
              <a:t>Findings-Divisional Scale</a:t>
            </a:r>
          </a:p>
        </p:txBody>
      </p:sp>
      <p:sp>
        <p:nvSpPr>
          <p:cNvPr id="5" name="Content Placeholder 4">
            <a:extLst>
              <a:ext uri="{FF2B5EF4-FFF2-40B4-BE49-F238E27FC236}">
                <a16:creationId xmlns:a16="http://schemas.microsoft.com/office/drawing/2014/main" xmlns="" id="{A2DFAF15-3BA2-4612-A6A0-9DADB8A8D43C}"/>
              </a:ext>
            </a:extLst>
          </p:cNvPr>
          <p:cNvSpPr>
            <a:spLocks noGrp="1"/>
          </p:cNvSpPr>
          <p:nvPr>
            <p:ph idx="1"/>
          </p:nvPr>
        </p:nvSpPr>
        <p:spPr/>
        <p:txBody>
          <a:bodyPr/>
          <a:lstStyle/>
          <a:p>
            <a:endParaRPr lang="en-US" dirty="0"/>
          </a:p>
        </p:txBody>
      </p:sp>
      <p:sp>
        <p:nvSpPr>
          <p:cNvPr id="8" name="Title 1"/>
          <p:cNvSpPr txBox="1">
            <a:spLocks/>
          </p:cNvSpPr>
          <p:nvPr/>
        </p:nvSpPr>
        <p:spPr>
          <a:xfrm>
            <a:off x="525641" y="475305"/>
            <a:ext cx="6110153" cy="797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dirty="0">
              <a:solidFill>
                <a:srgbClr val="7030A0"/>
              </a:solidFill>
              <a:latin typeface="+mn-lt"/>
            </a:endParaRPr>
          </a:p>
        </p:txBody>
      </p:sp>
      <p:pic>
        <p:nvPicPr>
          <p:cNvPr id="6" name="Picture 5"/>
          <p:cNvPicPr>
            <a:picLocks noChangeAspect="1"/>
          </p:cNvPicPr>
          <p:nvPr/>
        </p:nvPicPr>
        <p:blipFill>
          <a:blip r:embed="rId2"/>
          <a:stretch>
            <a:fillRect/>
          </a:stretch>
        </p:blipFill>
        <p:spPr>
          <a:xfrm>
            <a:off x="1817761" y="1272413"/>
            <a:ext cx="8807356" cy="4954138"/>
          </a:xfrm>
          <a:prstGeom prst="rect">
            <a:avLst/>
          </a:prstGeom>
        </p:spPr>
      </p:pic>
      <p:sp>
        <p:nvSpPr>
          <p:cNvPr id="7" name="Slide Number Placeholder 6">
            <a:extLst>
              <a:ext uri="{FF2B5EF4-FFF2-40B4-BE49-F238E27FC236}">
                <a16:creationId xmlns:a16="http://schemas.microsoft.com/office/drawing/2014/main" xmlns="" id="{C5158931-84BB-4932-A1C1-AAAF7E44CDA2}"/>
              </a:ext>
            </a:extLst>
          </p:cNvPr>
          <p:cNvSpPr>
            <a:spLocks noGrp="1"/>
          </p:cNvSpPr>
          <p:nvPr>
            <p:ph type="sldNum" sz="quarter" idx="4"/>
          </p:nvPr>
        </p:nvSpPr>
        <p:spPr/>
        <p:txBody>
          <a:bodyPr/>
          <a:lstStyle/>
          <a:p>
            <a:fld id="{AAD6B1B3-F1FC-411D-B349-86BD7C3F4E90}" type="slidenum">
              <a:rPr lang="en-US" smtClean="0"/>
              <a:pPr/>
              <a:t>43</a:t>
            </a:fld>
            <a:endParaRPr lang="en-US" dirty="0"/>
          </a:p>
        </p:txBody>
      </p:sp>
    </p:spTree>
    <p:extLst>
      <p:ext uri="{BB962C8B-B14F-4D97-AF65-F5344CB8AC3E}">
        <p14:creationId xmlns:p14="http://schemas.microsoft.com/office/powerpoint/2010/main" val="420015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A63C44DC-D8EB-44C4-BFEE-34FDC9678554}"/>
              </a:ext>
            </a:extLst>
          </p:cNvPr>
          <p:cNvSpPr>
            <a:spLocks noGrp="1"/>
          </p:cNvSpPr>
          <p:nvPr>
            <p:ph type="title"/>
          </p:nvPr>
        </p:nvSpPr>
        <p:spPr/>
        <p:txBody>
          <a:bodyPr/>
          <a:lstStyle/>
          <a:p>
            <a:r>
              <a:rPr lang="en-US" dirty="0"/>
              <a:t>Findings-District Scale</a:t>
            </a:r>
          </a:p>
        </p:txBody>
      </p:sp>
      <p:sp>
        <p:nvSpPr>
          <p:cNvPr id="6" name="Content Placeholder 5">
            <a:extLst>
              <a:ext uri="{FF2B5EF4-FFF2-40B4-BE49-F238E27FC236}">
                <a16:creationId xmlns:a16="http://schemas.microsoft.com/office/drawing/2014/main" xmlns="" id="{D50DDC31-F8C5-4440-BC73-48ADB8F5FD9B}"/>
              </a:ext>
            </a:extLst>
          </p:cNvPr>
          <p:cNvSpPr>
            <a:spLocks noGrp="1"/>
          </p:cNvSpPr>
          <p:nvPr>
            <p:ph idx="1"/>
          </p:nvPr>
        </p:nvSpPr>
        <p:spPr/>
        <p:txBody>
          <a:bodyPr/>
          <a:lstStyle/>
          <a:p>
            <a:endParaRPr lang="en-US"/>
          </a:p>
        </p:txBody>
      </p:sp>
      <p:sp>
        <p:nvSpPr>
          <p:cNvPr id="8" name="Title 1"/>
          <p:cNvSpPr txBox="1">
            <a:spLocks/>
          </p:cNvSpPr>
          <p:nvPr/>
        </p:nvSpPr>
        <p:spPr>
          <a:xfrm>
            <a:off x="525641" y="475305"/>
            <a:ext cx="6110153" cy="797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dirty="0">
              <a:solidFill>
                <a:srgbClr val="7030A0"/>
              </a:solidFill>
              <a:latin typeface="+mn-lt"/>
            </a:endParaRPr>
          </a:p>
        </p:txBody>
      </p:sp>
      <p:pic>
        <p:nvPicPr>
          <p:cNvPr id="2" name="Picture 1"/>
          <p:cNvPicPr>
            <a:picLocks noChangeAspect="1"/>
          </p:cNvPicPr>
          <p:nvPr/>
        </p:nvPicPr>
        <p:blipFill rotWithShape="1">
          <a:blip r:embed="rId2"/>
          <a:srcRect t="9741" r="1307" b="3548"/>
          <a:stretch/>
        </p:blipFill>
        <p:spPr>
          <a:xfrm>
            <a:off x="1235679" y="1272413"/>
            <a:ext cx="9778335" cy="4832552"/>
          </a:xfrm>
          <a:prstGeom prst="rect">
            <a:avLst/>
          </a:prstGeom>
        </p:spPr>
      </p:pic>
      <p:sp>
        <p:nvSpPr>
          <p:cNvPr id="7" name="Slide Number Placeholder 6">
            <a:extLst>
              <a:ext uri="{FF2B5EF4-FFF2-40B4-BE49-F238E27FC236}">
                <a16:creationId xmlns:a16="http://schemas.microsoft.com/office/drawing/2014/main" xmlns="" id="{3CDEFDD5-F214-44EF-8B62-1DD066FF2240}"/>
              </a:ext>
            </a:extLst>
          </p:cNvPr>
          <p:cNvSpPr>
            <a:spLocks noGrp="1"/>
          </p:cNvSpPr>
          <p:nvPr>
            <p:ph type="sldNum" sz="quarter" idx="4"/>
          </p:nvPr>
        </p:nvSpPr>
        <p:spPr/>
        <p:txBody>
          <a:bodyPr/>
          <a:lstStyle/>
          <a:p>
            <a:fld id="{AAD6B1B3-F1FC-411D-B349-86BD7C3F4E90}" type="slidenum">
              <a:rPr lang="en-US" smtClean="0"/>
              <a:pPr/>
              <a:t>44</a:t>
            </a:fld>
            <a:endParaRPr lang="en-US" dirty="0"/>
          </a:p>
        </p:txBody>
      </p:sp>
    </p:spTree>
    <p:extLst>
      <p:ext uri="{BB962C8B-B14F-4D97-AF65-F5344CB8AC3E}">
        <p14:creationId xmlns:p14="http://schemas.microsoft.com/office/powerpoint/2010/main" val="333509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9DF5632-F777-449C-AFDB-CB1831C156CE}"/>
              </a:ext>
            </a:extLst>
          </p:cNvPr>
          <p:cNvSpPr>
            <a:spLocks noGrp="1"/>
          </p:cNvSpPr>
          <p:nvPr>
            <p:ph type="title"/>
          </p:nvPr>
        </p:nvSpPr>
        <p:spPr/>
        <p:txBody>
          <a:bodyPr/>
          <a:lstStyle/>
          <a:p>
            <a:r>
              <a:rPr lang="en-US" dirty="0"/>
              <a:t>Findings-Subdistrict/</a:t>
            </a:r>
            <a:r>
              <a:rPr lang="en-US" dirty="0" err="1"/>
              <a:t>Upazila</a:t>
            </a:r>
            <a:r>
              <a:rPr lang="en-US" dirty="0"/>
              <a:t> Scale</a:t>
            </a:r>
          </a:p>
        </p:txBody>
      </p:sp>
      <p:sp>
        <p:nvSpPr>
          <p:cNvPr id="6" name="Content Placeholder 5">
            <a:extLst>
              <a:ext uri="{FF2B5EF4-FFF2-40B4-BE49-F238E27FC236}">
                <a16:creationId xmlns:a16="http://schemas.microsoft.com/office/drawing/2014/main" xmlns="" id="{FEFB9EEA-07CB-4867-A49B-53EEC314B832}"/>
              </a:ext>
            </a:extLst>
          </p:cNvPr>
          <p:cNvSpPr>
            <a:spLocks noGrp="1"/>
          </p:cNvSpPr>
          <p:nvPr>
            <p:ph idx="1"/>
          </p:nvPr>
        </p:nvSpPr>
        <p:spPr/>
        <p:txBody>
          <a:bodyPr/>
          <a:lstStyle/>
          <a:p>
            <a:endParaRPr lang="en-US"/>
          </a:p>
        </p:txBody>
      </p:sp>
      <p:sp>
        <p:nvSpPr>
          <p:cNvPr id="8" name="Title 1"/>
          <p:cNvSpPr txBox="1">
            <a:spLocks/>
          </p:cNvSpPr>
          <p:nvPr/>
        </p:nvSpPr>
        <p:spPr>
          <a:xfrm>
            <a:off x="525641" y="475305"/>
            <a:ext cx="6110153" cy="797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dirty="0">
              <a:solidFill>
                <a:srgbClr val="7030A0"/>
              </a:solidFill>
              <a:latin typeface="+mn-lt"/>
            </a:endParaRPr>
          </a:p>
        </p:txBody>
      </p:sp>
      <p:pic>
        <p:nvPicPr>
          <p:cNvPr id="3" name="Picture 2"/>
          <p:cNvPicPr>
            <a:picLocks noChangeAspect="1"/>
          </p:cNvPicPr>
          <p:nvPr/>
        </p:nvPicPr>
        <p:blipFill>
          <a:blip r:embed="rId2"/>
          <a:stretch>
            <a:fillRect/>
          </a:stretch>
        </p:blipFill>
        <p:spPr>
          <a:xfrm>
            <a:off x="2139994" y="1272413"/>
            <a:ext cx="8991600" cy="5057775"/>
          </a:xfrm>
          <a:prstGeom prst="rect">
            <a:avLst/>
          </a:prstGeom>
        </p:spPr>
      </p:pic>
      <p:sp>
        <p:nvSpPr>
          <p:cNvPr id="7" name="Slide Number Placeholder 6">
            <a:extLst>
              <a:ext uri="{FF2B5EF4-FFF2-40B4-BE49-F238E27FC236}">
                <a16:creationId xmlns:a16="http://schemas.microsoft.com/office/drawing/2014/main" xmlns="" id="{DC0ED42A-4FA7-435F-9637-7AC8FF770A94}"/>
              </a:ext>
            </a:extLst>
          </p:cNvPr>
          <p:cNvSpPr>
            <a:spLocks noGrp="1"/>
          </p:cNvSpPr>
          <p:nvPr>
            <p:ph type="sldNum" sz="quarter" idx="4"/>
          </p:nvPr>
        </p:nvSpPr>
        <p:spPr/>
        <p:txBody>
          <a:bodyPr/>
          <a:lstStyle/>
          <a:p>
            <a:fld id="{AAD6B1B3-F1FC-411D-B349-86BD7C3F4E90}" type="slidenum">
              <a:rPr lang="en-US" smtClean="0"/>
              <a:pPr/>
              <a:t>45</a:t>
            </a:fld>
            <a:endParaRPr lang="en-US" dirty="0"/>
          </a:p>
        </p:txBody>
      </p:sp>
    </p:spTree>
    <p:extLst>
      <p:ext uri="{BB962C8B-B14F-4D97-AF65-F5344CB8AC3E}">
        <p14:creationId xmlns:p14="http://schemas.microsoft.com/office/powerpoint/2010/main" val="399253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EEAF592D-8504-4EF4-A1EE-9FE7B7605964}"/>
              </a:ext>
            </a:extLst>
          </p:cNvPr>
          <p:cNvSpPr>
            <a:spLocks noGrp="1"/>
          </p:cNvSpPr>
          <p:nvPr>
            <p:ph type="title"/>
          </p:nvPr>
        </p:nvSpPr>
        <p:spPr/>
        <p:txBody>
          <a:bodyPr/>
          <a:lstStyle/>
          <a:p>
            <a:r>
              <a:rPr lang="en-US" dirty="0" smtClean="0"/>
              <a:t>Findings-Future Flood </a:t>
            </a:r>
            <a:r>
              <a:rPr lang="en-US" dirty="0"/>
              <a:t>Mapping and Modelling</a:t>
            </a:r>
          </a:p>
        </p:txBody>
      </p:sp>
      <p:sp>
        <p:nvSpPr>
          <p:cNvPr id="7" name="Content Placeholder 6">
            <a:extLst>
              <a:ext uri="{FF2B5EF4-FFF2-40B4-BE49-F238E27FC236}">
                <a16:creationId xmlns:a16="http://schemas.microsoft.com/office/drawing/2014/main" xmlns="" id="{910601EF-0C47-4AE0-9004-820DADA350D2}"/>
              </a:ext>
            </a:extLst>
          </p:cNvPr>
          <p:cNvSpPr>
            <a:spLocks noGrp="1"/>
          </p:cNvSpPr>
          <p:nvPr>
            <p:ph idx="1"/>
          </p:nvPr>
        </p:nvSpPr>
        <p:spPr/>
        <p:txBody>
          <a:bodyPr/>
          <a:lstStyle/>
          <a:p>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2720" y="959893"/>
            <a:ext cx="3494497" cy="49382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77" y="1452282"/>
            <a:ext cx="7028330" cy="3953436"/>
          </a:xfrm>
          <a:prstGeom prst="rect">
            <a:avLst/>
          </a:prstGeom>
        </p:spPr>
      </p:pic>
      <p:sp>
        <p:nvSpPr>
          <p:cNvPr id="8" name="Slide Number Placeholder 7">
            <a:extLst>
              <a:ext uri="{FF2B5EF4-FFF2-40B4-BE49-F238E27FC236}">
                <a16:creationId xmlns:a16="http://schemas.microsoft.com/office/drawing/2014/main" xmlns="" id="{16D810BF-2500-45BB-96B9-8D6700F81E05}"/>
              </a:ext>
            </a:extLst>
          </p:cNvPr>
          <p:cNvSpPr>
            <a:spLocks noGrp="1"/>
          </p:cNvSpPr>
          <p:nvPr>
            <p:ph type="sldNum" sz="quarter" idx="4"/>
          </p:nvPr>
        </p:nvSpPr>
        <p:spPr/>
        <p:txBody>
          <a:bodyPr/>
          <a:lstStyle/>
          <a:p>
            <a:fld id="{AAD6B1B3-F1FC-411D-B349-86BD7C3F4E90}" type="slidenum">
              <a:rPr lang="en-US" smtClean="0"/>
              <a:pPr/>
              <a:t>46</a:t>
            </a:fld>
            <a:endParaRPr lang="en-US" dirty="0"/>
          </a:p>
        </p:txBody>
      </p:sp>
    </p:spTree>
    <p:extLst>
      <p:ext uri="{BB962C8B-B14F-4D97-AF65-F5344CB8AC3E}">
        <p14:creationId xmlns:p14="http://schemas.microsoft.com/office/powerpoint/2010/main" val="36570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A22F2639-BA49-4C7D-9A21-8327226BBD7A}"/>
              </a:ext>
            </a:extLst>
          </p:cNvPr>
          <p:cNvSpPr>
            <a:spLocks noGrp="1"/>
          </p:cNvSpPr>
          <p:nvPr>
            <p:ph type="title"/>
          </p:nvPr>
        </p:nvSpPr>
        <p:spPr/>
        <p:txBody>
          <a:bodyPr/>
          <a:lstStyle/>
          <a:p>
            <a:r>
              <a:rPr lang="en-US" dirty="0"/>
              <a:t>Discussion</a:t>
            </a:r>
          </a:p>
        </p:txBody>
      </p:sp>
      <p:sp>
        <p:nvSpPr>
          <p:cNvPr id="8" name="Content Placeholder 7">
            <a:extLst>
              <a:ext uri="{FF2B5EF4-FFF2-40B4-BE49-F238E27FC236}">
                <a16:creationId xmlns:a16="http://schemas.microsoft.com/office/drawing/2014/main" xmlns="" id="{BE69CE8A-06AA-4922-9A87-EF31C4A11865}"/>
              </a:ext>
            </a:extLst>
          </p:cNvPr>
          <p:cNvSpPr>
            <a:spLocks noGrp="1"/>
          </p:cNvSpPr>
          <p:nvPr>
            <p:ph idx="1"/>
          </p:nvPr>
        </p:nvSpPr>
        <p:spPr>
          <a:xfrm>
            <a:off x="215763" y="1064871"/>
            <a:ext cx="11625138" cy="5289630"/>
          </a:xfrm>
        </p:spPr>
        <p:txBody>
          <a:bodyPr>
            <a:noAutofit/>
          </a:bodyPr>
          <a:lstStyle/>
          <a:p>
            <a:r>
              <a:rPr lang="en-US" sz="3200" dirty="0"/>
              <a:t>We </a:t>
            </a:r>
            <a:r>
              <a:rPr lang="en-US" sz="3200" b="1" dirty="0"/>
              <a:t>developed</a:t>
            </a:r>
            <a:r>
              <a:rPr lang="en-US" sz="3200" dirty="0"/>
              <a:t> the App and it is designed in an effective and efficient way to analyze big data</a:t>
            </a:r>
          </a:p>
          <a:p>
            <a:r>
              <a:rPr lang="en-US" sz="3200" dirty="0"/>
              <a:t>It is designed to </a:t>
            </a:r>
            <a:r>
              <a:rPr lang="en-US" sz="3200" b="1" dirty="0"/>
              <a:t>map</a:t>
            </a:r>
            <a:r>
              <a:rPr lang="en-US" sz="3200" dirty="0"/>
              <a:t> local to regional level flood which is aligned with the previous </a:t>
            </a:r>
            <a:r>
              <a:rPr lang="en-US" sz="3200" dirty="0" smtClean="0"/>
              <a:t>researches</a:t>
            </a:r>
            <a:r>
              <a:rPr lang="en-US" sz="3200" baseline="30000" dirty="0" smtClean="0"/>
              <a:t>78</a:t>
            </a:r>
            <a:endParaRPr lang="en-US" sz="3200" baseline="30000" dirty="0"/>
          </a:p>
          <a:p>
            <a:r>
              <a:rPr lang="en-US" sz="3200" dirty="0"/>
              <a:t>However, our app is designed to </a:t>
            </a:r>
            <a:r>
              <a:rPr lang="en-US" sz="3200" b="1" dirty="0"/>
              <a:t>estimate fast and reproducible </a:t>
            </a:r>
            <a:r>
              <a:rPr lang="en-US" sz="3200" dirty="0"/>
              <a:t>flood areal extent, exposed population, cropland and urban area than other studies (Key Contribution)</a:t>
            </a:r>
          </a:p>
          <a:p>
            <a:r>
              <a:rPr lang="en-US" sz="3200" dirty="0"/>
              <a:t>Open a </a:t>
            </a:r>
            <a:r>
              <a:rPr lang="en-US" sz="3200" b="1" dirty="0"/>
              <a:t>platform</a:t>
            </a:r>
            <a:r>
              <a:rPr lang="en-US" sz="3200" dirty="0"/>
              <a:t> for future research -Technical and non technical</a:t>
            </a:r>
          </a:p>
          <a:p>
            <a:r>
              <a:rPr lang="en-US" sz="3200" dirty="0"/>
              <a:t>Specifically, aid to </a:t>
            </a:r>
            <a:r>
              <a:rPr lang="en-US" sz="3200" b="1" dirty="0"/>
              <a:t>understand</a:t>
            </a:r>
            <a:r>
              <a:rPr lang="en-US" sz="3200" dirty="0"/>
              <a:t> natural disaster occurrences and their spatial pattern </a:t>
            </a:r>
          </a:p>
          <a:p>
            <a:r>
              <a:rPr lang="en-US" sz="3200" dirty="0"/>
              <a:t>Thus, increase </a:t>
            </a:r>
            <a:r>
              <a:rPr lang="en-US" sz="3200" b="1" dirty="0"/>
              <a:t>predictive</a:t>
            </a:r>
            <a:r>
              <a:rPr lang="en-US" sz="3200" dirty="0"/>
              <a:t> capabilities for natural hazard </a:t>
            </a:r>
            <a:r>
              <a:rPr lang="en-US" sz="3200" dirty="0" smtClean="0"/>
              <a:t>events </a:t>
            </a:r>
            <a:endParaRPr lang="en-US" sz="3200" dirty="0"/>
          </a:p>
          <a:p>
            <a:r>
              <a:rPr lang="en-US" sz="3200" dirty="0"/>
              <a:t>In the era of big data and cloud computing, our cloud based application will </a:t>
            </a:r>
            <a:r>
              <a:rPr lang="en-US" sz="3200" b="1" dirty="0"/>
              <a:t>increase</a:t>
            </a:r>
            <a:r>
              <a:rPr lang="en-US" sz="3200" dirty="0"/>
              <a:t> the pace at which researchers, policy makers can </a:t>
            </a:r>
            <a:r>
              <a:rPr lang="en-US" sz="3200" b="1" dirty="0"/>
              <a:t>evaluate</a:t>
            </a:r>
            <a:r>
              <a:rPr lang="en-US" sz="3200" dirty="0"/>
              <a:t> flood hazard in Bangladesh</a:t>
            </a:r>
          </a:p>
        </p:txBody>
      </p:sp>
      <p:sp>
        <p:nvSpPr>
          <p:cNvPr id="2" name="Slide Number Placeholder 1">
            <a:extLst>
              <a:ext uri="{FF2B5EF4-FFF2-40B4-BE49-F238E27FC236}">
                <a16:creationId xmlns:a16="http://schemas.microsoft.com/office/drawing/2014/main" xmlns="" id="{B334893E-6D25-40DB-8AA0-938F3913F028}"/>
              </a:ext>
            </a:extLst>
          </p:cNvPr>
          <p:cNvSpPr>
            <a:spLocks noGrp="1"/>
          </p:cNvSpPr>
          <p:nvPr>
            <p:ph type="sldNum" sz="quarter" idx="4"/>
          </p:nvPr>
        </p:nvSpPr>
        <p:spPr/>
        <p:txBody>
          <a:bodyPr/>
          <a:lstStyle/>
          <a:p>
            <a:fld id="{AAD6B1B3-F1FC-411D-B349-86BD7C3F4E90}" type="slidenum">
              <a:rPr lang="en-US" smtClean="0"/>
              <a:pPr/>
              <a:t>47</a:t>
            </a:fld>
            <a:endParaRPr lang="en-US" dirty="0"/>
          </a:p>
        </p:txBody>
      </p:sp>
      <p:sp>
        <p:nvSpPr>
          <p:cNvPr id="3" name="Rectangle 2"/>
          <p:cNvSpPr/>
          <p:nvPr/>
        </p:nvSpPr>
        <p:spPr>
          <a:xfrm>
            <a:off x="706078" y="6085946"/>
            <a:ext cx="9580922" cy="369332"/>
          </a:xfrm>
          <a:prstGeom prst="rect">
            <a:avLst/>
          </a:prstGeom>
        </p:spPr>
        <p:txBody>
          <a:bodyPr wrap="square">
            <a:spAutoFit/>
          </a:bodyPr>
          <a:lstStyle/>
          <a:p>
            <a:r>
              <a:rPr lang="en-US" dirty="0" smtClean="0"/>
              <a:t>7. Ali et al., 2018.</a:t>
            </a:r>
            <a:r>
              <a:rPr lang="en-US" dirty="0"/>
              <a:t> https://</a:t>
            </a:r>
            <a:r>
              <a:rPr lang="en-US" dirty="0" smtClean="0"/>
              <a:t>doi.org/10.1109/JSTARS.2017.2787650                                            8. </a:t>
            </a:r>
            <a:r>
              <a:rPr lang="en-US" dirty="0" err="1" smtClean="0"/>
              <a:t>Canty</a:t>
            </a:r>
            <a:r>
              <a:rPr lang="en-US" dirty="0" smtClean="0"/>
              <a:t> et al., </a:t>
            </a:r>
            <a:r>
              <a:rPr lang="en-US" dirty="0"/>
              <a:t>2017. https://</a:t>
            </a:r>
            <a:r>
              <a:rPr lang="en-US" dirty="0" smtClean="0"/>
              <a:t>doi.org/10.2760/383579</a:t>
            </a:r>
            <a:endParaRPr lang="en-US" dirty="0"/>
          </a:p>
        </p:txBody>
      </p:sp>
      <p:cxnSp>
        <p:nvCxnSpPr>
          <p:cNvPr id="6" name="Straight Connector 5"/>
          <p:cNvCxnSpPr/>
          <p:nvPr/>
        </p:nvCxnSpPr>
        <p:spPr>
          <a:xfrm>
            <a:off x="706078" y="6152047"/>
            <a:ext cx="870232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993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BCE8E989-F7F2-4F05-BF47-B24786D3F64B}"/>
              </a:ext>
            </a:extLst>
          </p:cNvPr>
          <p:cNvSpPr>
            <a:spLocks noGrp="1"/>
          </p:cNvSpPr>
          <p:nvPr>
            <p:ph type="title"/>
          </p:nvPr>
        </p:nvSpPr>
        <p:spPr/>
        <p:txBody>
          <a:bodyPr/>
          <a:lstStyle/>
          <a:p>
            <a:r>
              <a:rPr lang="en-US" dirty="0"/>
              <a:t>Limitations and Future </a:t>
            </a:r>
            <a:r>
              <a:rPr lang="en-US" smtClean="0"/>
              <a:t>Research Directions</a:t>
            </a:r>
            <a:endParaRPr lang="en-US" dirty="0"/>
          </a:p>
        </p:txBody>
      </p:sp>
      <p:sp>
        <p:nvSpPr>
          <p:cNvPr id="3" name="Content Placeholder 2">
            <a:extLst>
              <a:ext uri="{FF2B5EF4-FFF2-40B4-BE49-F238E27FC236}">
                <a16:creationId xmlns:a16="http://schemas.microsoft.com/office/drawing/2014/main" xmlns="" id="{CCE7B8F6-3618-499F-A828-8237687DBB18}"/>
              </a:ext>
            </a:extLst>
          </p:cNvPr>
          <p:cNvSpPr>
            <a:spLocks noGrp="1"/>
          </p:cNvSpPr>
          <p:nvPr>
            <p:ph idx="1"/>
          </p:nvPr>
        </p:nvSpPr>
        <p:spPr>
          <a:xfrm>
            <a:off x="215762" y="1415845"/>
            <a:ext cx="11485725" cy="4634592"/>
          </a:xfrm>
        </p:spPr>
        <p:txBody>
          <a:bodyPr>
            <a:normAutofit fontScale="92500"/>
          </a:bodyPr>
          <a:lstStyle/>
          <a:p>
            <a:pPr algn="just">
              <a:lnSpc>
                <a:spcPct val="100000"/>
              </a:lnSpc>
              <a:spcBef>
                <a:spcPts val="600"/>
              </a:spcBef>
              <a:spcAft>
                <a:spcPts val="600"/>
              </a:spcAft>
              <a:defRPr/>
            </a:pPr>
            <a:r>
              <a:rPr lang="en-US" dirty="0">
                <a:ea typeface="Tahoma" panose="020B0604030504040204" pitchFamily="34" charset="0"/>
                <a:cs typeface="Tahoma" panose="020B0604030504040204" pitchFamily="34" charset="0"/>
              </a:rPr>
              <a:t>The tool </a:t>
            </a:r>
            <a:r>
              <a:rPr lang="en-US" b="1" dirty="0">
                <a:ea typeface="Tahoma" panose="020B0604030504040204" pitchFamily="34" charset="0"/>
                <a:cs typeface="Tahoma" panose="020B0604030504040204" pitchFamily="34" charset="0"/>
              </a:rPr>
              <a:t>only</a:t>
            </a:r>
            <a:r>
              <a:rPr lang="en-US" dirty="0">
                <a:ea typeface="Tahoma" panose="020B0604030504040204" pitchFamily="34" charset="0"/>
                <a:cs typeface="Tahoma" panose="020B0604030504040204" pitchFamily="34" charset="0"/>
              </a:rPr>
              <a:t> accesses datasets publicly hosted within the Google Earth Engine Data Catalog. While many researchers have the funding to pursue the use of datasets acquired on a </a:t>
            </a:r>
            <a:r>
              <a:rPr lang="en-US" b="1" dirty="0">
                <a:ea typeface="Tahoma" panose="020B0604030504040204" pitchFamily="34" charset="0"/>
                <a:cs typeface="Tahoma" panose="020B0604030504040204" pitchFamily="34" charset="0"/>
              </a:rPr>
              <a:t>near-daily</a:t>
            </a:r>
            <a:r>
              <a:rPr lang="en-US" dirty="0">
                <a:ea typeface="Tahoma" panose="020B0604030504040204" pitchFamily="34" charset="0"/>
                <a:cs typeface="Tahoma" panose="020B0604030504040204" pitchFamily="34" charset="0"/>
              </a:rPr>
              <a:t> basis (e.g., from Planet Labs, Inc.), it currently does not have a mechanism for ingesting these </a:t>
            </a:r>
            <a:r>
              <a:rPr lang="en-US" dirty="0" smtClean="0">
                <a:ea typeface="Tahoma" panose="020B0604030504040204" pitchFamily="34" charset="0"/>
                <a:cs typeface="Tahoma" panose="020B0604030504040204" pitchFamily="34" charset="0"/>
              </a:rPr>
              <a:t>data</a:t>
            </a:r>
            <a:r>
              <a:rPr lang="en-US" baseline="30000" dirty="0" smtClean="0">
                <a:ea typeface="Tahoma" panose="020B0604030504040204" pitchFamily="34" charset="0"/>
                <a:cs typeface="Tahoma" panose="020B0604030504040204" pitchFamily="34" charset="0"/>
              </a:rPr>
              <a:t>9</a:t>
            </a:r>
            <a:endParaRPr lang="en-US" baseline="30000" dirty="0">
              <a:ea typeface="Tahoma" panose="020B0604030504040204" pitchFamily="34" charset="0"/>
              <a:cs typeface="Tahoma" panose="020B0604030504040204" pitchFamily="34" charset="0"/>
            </a:endParaRPr>
          </a:p>
          <a:p>
            <a:pPr algn="just">
              <a:lnSpc>
                <a:spcPct val="100000"/>
              </a:lnSpc>
              <a:spcBef>
                <a:spcPts val="600"/>
              </a:spcBef>
              <a:spcAft>
                <a:spcPts val="600"/>
              </a:spcAft>
              <a:defRPr/>
            </a:pPr>
            <a:r>
              <a:rPr lang="en-US" b="1" dirty="0">
                <a:ea typeface="Tahoma" panose="020B0604030504040204" pitchFamily="34" charset="0"/>
                <a:cs typeface="Tahoma" panose="020B0604030504040204" pitchFamily="34" charset="0"/>
              </a:rPr>
              <a:t>Validation</a:t>
            </a:r>
            <a:r>
              <a:rPr lang="en-US" dirty="0">
                <a:ea typeface="Tahoma" panose="020B0604030504040204" pitchFamily="34" charset="0"/>
                <a:cs typeface="Tahoma" panose="020B0604030504040204" pitchFamily="34" charset="0"/>
              </a:rPr>
              <a:t> of estimated data sets</a:t>
            </a:r>
          </a:p>
          <a:p>
            <a:pPr algn="just">
              <a:lnSpc>
                <a:spcPct val="100000"/>
              </a:lnSpc>
              <a:spcBef>
                <a:spcPts val="600"/>
              </a:spcBef>
              <a:spcAft>
                <a:spcPts val="600"/>
              </a:spcAft>
              <a:defRPr/>
            </a:pPr>
            <a:r>
              <a:rPr lang="en-US" dirty="0">
                <a:ea typeface="Tahoma" panose="020B0604030504040204" pitchFamily="34" charset="0"/>
                <a:cs typeface="Tahoma" panose="020B0604030504040204" pitchFamily="34" charset="0"/>
              </a:rPr>
              <a:t>With all of these limitations, it is important to recognize that Google is regularly making </a:t>
            </a:r>
            <a:r>
              <a:rPr lang="en-US" b="1" dirty="0">
                <a:ea typeface="Tahoma" panose="020B0604030504040204" pitchFamily="34" charset="0"/>
                <a:cs typeface="Tahoma" panose="020B0604030504040204" pitchFamily="34" charset="0"/>
              </a:rPr>
              <a:t>improvements and modifications </a:t>
            </a:r>
            <a:r>
              <a:rPr lang="en-US" dirty="0">
                <a:ea typeface="Tahoma" panose="020B0604030504040204" pitchFamily="34" charset="0"/>
                <a:cs typeface="Tahoma" panose="020B0604030504040204" pitchFamily="34" charset="0"/>
              </a:rPr>
              <a:t>to Earth Engine. We intend to monitor these activities and </a:t>
            </a:r>
            <a:r>
              <a:rPr lang="en-US" b="1" dirty="0">
                <a:ea typeface="Tahoma" panose="020B0604030504040204" pitchFamily="34" charset="0"/>
                <a:cs typeface="Tahoma" panose="020B0604030504040204" pitchFamily="34" charset="0"/>
              </a:rPr>
              <a:t>update</a:t>
            </a:r>
            <a:r>
              <a:rPr lang="en-US" dirty="0">
                <a:ea typeface="Tahoma" panose="020B0604030504040204" pitchFamily="34" charset="0"/>
                <a:cs typeface="Tahoma" panose="020B0604030504040204" pitchFamily="34" charset="0"/>
              </a:rPr>
              <a:t> the our application as needed to develop with </a:t>
            </a:r>
            <a:r>
              <a:rPr lang="en-US" b="1" dirty="0">
                <a:ea typeface="Tahoma" panose="020B0604030504040204" pitchFamily="34" charset="0"/>
                <a:cs typeface="Tahoma" panose="020B0604030504040204" pitchFamily="34" charset="0"/>
              </a:rPr>
              <a:t>future</a:t>
            </a:r>
            <a:r>
              <a:rPr lang="en-US" dirty="0">
                <a:ea typeface="Tahoma" panose="020B0604030504040204" pitchFamily="34" charset="0"/>
                <a:cs typeface="Tahoma" panose="020B0604030504040204" pitchFamily="34" charset="0"/>
              </a:rPr>
              <a:t> changes to Earth Engine</a:t>
            </a:r>
          </a:p>
        </p:txBody>
      </p:sp>
      <p:sp>
        <p:nvSpPr>
          <p:cNvPr id="7" name="Content Placeholder 2">
            <a:extLst>
              <a:ext uri="{FF2B5EF4-FFF2-40B4-BE49-F238E27FC236}">
                <a16:creationId xmlns:a16="http://schemas.microsoft.com/office/drawing/2014/main" xmlns="" id="{78845893-42FA-48E4-921A-73EC167B386E}"/>
              </a:ext>
            </a:extLst>
          </p:cNvPr>
          <p:cNvSpPr txBox="1">
            <a:spLocks/>
          </p:cNvSpPr>
          <p:nvPr/>
        </p:nvSpPr>
        <p:spPr>
          <a:xfrm>
            <a:off x="438496" y="3025712"/>
            <a:ext cx="11485726" cy="22904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600"/>
              </a:spcBef>
              <a:spcAft>
                <a:spcPts val="600"/>
              </a:spcAft>
              <a:defRPr/>
            </a:pPr>
            <a:endParaRPr lang="en-US" sz="1400" dirty="0">
              <a:ea typeface="Tahoma" panose="020B0604030504040204" pitchFamily="34" charset="0"/>
              <a:cs typeface="Tahoma" panose="020B0604030504040204" pitchFamily="34" charset="0"/>
            </a:endParaRPr>
          </a:p>
        </p:txBody>
      </p:sp>
      <p:sp>
        <p:nvSpPr>
          <p:cNvPr id="2" name="Slide Number Placeholder 1">
            <a:extLst>
              <a:ext uri="{FF2B5EF4-FFF2-40B4-BE49-F238E27FC236}">
                <a16:creationId xmlns:a16="http://schemas.microsoft.com/office/drawing/2014/main" xmlns="" id="{5BFC0AB6-0C4D-4500-BF99-299DF22303F1}"/>
              </a:ext>
            </a:extLst>
          </p:cNvPr>
          <p:cNvSpPr>
            <a:spLocks noGrp="1"/>
          </p:cNvSpPr>
          <p:nvPr>
            <p:ph type="sldNum" sz="quarter" idx="4"/>
          </p:nvPr>
        </p:nvSpPr>
        <p:spPr/>
        <p:txBody>
          <a:bodyPr/>
          <a:lstStyle/>
          <a:p>
            <a:fld id="{AAD6B1B3-F1FC-411D-B349-86BD7C3F4E90}" type="slidenum">
              <a:rPr lang="en-US" smtClean="0"/>
              <a:pPr/>
              <a:t>48</a:t>
            </a:fld>
            <a:endParaRPr lang="en-US" dirty="0"/>
          </a:p>
        </p:txBody>
      </p:sp>
      <p:grpSp>
        <p:nvGrpSpPr>
          <p:cNvPr id="9" name="Group 8"/>
          <p:cNvGrpSpPr/>
          <p:nvPr/>
        </p:nvGrpSpPr>
        <p:grpSpPr>
          <a:xfrm>
            <a:off x="627813" y="6086111"/>
            <a:ext cx="3582653" cy="369332"/>
            <a:chOff x="473575" y="6086111"/>
            <a:chExt cx="3582653" cy="369332"/>
          </a:xfrm>
        </p:grpSpPr>
        <p:sp>
          <p:nvSpPr>
            <p:cNvPr id="4" name="Rectangle 3"/>
            <p:cNvSpPr/>
            <p:nvPr/>
          </p:nvSpPr>
          <p:spPr>
            <a:xfrm>
              <a:off x="473575" y="6086111"/>
              <a:ext cx="3582653" cy="369332"/>
            </a:xfrm>
            <a:prstGeom prst="rect">
              <a:avLst/>
            </a:prstGeom>
          </p:spPr>
          <p:txBody>
            <a:bodyPr wrap="square">
              <a:spAutoFit/>
            </a:bodyPr>
            <a:lstStyle/>
            <a:p>
              <a:pPr algn="r"/>
              <a:r>
                <a:rPr lang="en-US" dirty="0" smtClean="0"/>
                <a:t>9. Notti et al.,2018.</a:t>
              </a:r>
              <a:r>
                <a:rPr lang="en-US" dirty="0"/>
                <a:t> https://doi.org/10.3390/rs10111673</a:t>
              </a:r>
            </a:p>
          </p:txBody>
        </p:sp>
        <p:cxnSp>
          <p:nvCxnSpPr>
            <p:cNvPr id="6" name="Straight Connector 5"/>
            <p:cNvCxnSpPr/>
            <p:nvPr/>
          </p:nvCxnSpPr>
          <p:spPr>
            <a:xfrm>
              <a:off x="594908" y="6147415"/>
              <a:ext cx="331607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85286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BCE8E989-F7F2-4F05-BF47-B24786D3F64B}"/>
              </a:ext>
            </a:extLst>
          </p:cNvPr>
          <p:cNvSpPr>
            <a:spLocks noGrp="1"/>
          </p:cNvSpPr>
          <p:nvPr>
            <p:ph type="title"/>
          </p:nvPr>
        </p:nvSpPr>
        <p:spPr/>
        <p:txBody>
          <a:bodyPr/>
          <a:lstStyle/>
          <a:p>
            <a:r>
              <a:rPr lang="en-US" dirty="0"/>
              <a:t>Conclusion</a:t>
            </a:r>
          </a:p>
        </p:txBody>
      </p:sp>
      <p:sp>
        <p:nvSpPr>
          <p:cNvPr id="7" name="Content Placeholder 2">
            <a:extLst>
              <a:ext uri="{FF2B5EF4-FFF2-40B4-BE49-F238E27FC236}">
                <a16:creationId xmlns:a16="http://schemas.microsoft.com/office/drawing/2014/main" xmlns="" id="{78845893-42FA-48E4-921A-73EC167B386E}"/>
              </a:ext>
            </a:extLst>
          </p:cNvPr>
          <p:cNvSpPr txBox="1">
            <a:spLocks/>
          </p:cNvSpPr>
          <p:nvPr/>
        </p:nvSpPr>
        <p:spPr>
          <a:xfrm>
            <a:off x="438496" y="3025712"/>
            <a:ext cx="11485726" cy="22904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600"/>
              </a:spcBef>
              <a:spcAft>
                <a:spcPts val="600"/>
              </a:spcAft>
              <a:defRPr/>
            </a:pPr>
            <a:endParaRPr lang="en-US" sz="1400" dirty="0">
              <a:ea typeface="Tahoma" panose="020B0604030504040204" pitchFamily="34" charset="0"/>
              <a:cs typeface="Tahoma" panose="020B0604030504040204" pitchFamily="34" charset="0"/>
            </a:endParaRPr>
          </a:p>
        </p:txBody>
      </p:sp>
      <p:pic>
        <p:nvPicPr>
          <p:cNvPr id="9" name="Revolutionizing Flood Monitoring using Cloud Computing">
            <a:hlinkClick r:id="" action="ppaction://media"/>
            <a:extLst>
              <a:ext uri="{FF2B5EF4-FFF2-40B4-BE49-F238E27FC236}">
                <a16:creationId xmlns:a16="http://schemas.microsoft.com/office/drawing/2014/main" xmlns="" id="{5978069E-37FB-4D32-9F8D-91634C038B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52549" y="914400"/>
            <a:ext cx="9424163" cy="5301205"/>
          </a:xfrm>
        </p:spPr>
      </p:pic>
      <p:sp>
        <p:nvSpPr>
          <p:cNvPr id="2" name="Slide Number Placeholder 1">
            <a:extLst>
              <a:ext uri="{FF2B5EF4-FFF2-40B4-BE49-F238E27FC236}">
                <a16:creationId xmlns:a16="http://schemas.microsoft.com/office/drawing/2014/main" xmlns="" id="{855CBCA7-A087-4833-AB95-3125965828BD}"/>
              </a:ext>
            </a:extLst>
          </p:cNvPr>
          <p:cNvSpPr>
            <a:spLocks noGrp="1"/>
          </p:cNvSpPr>
          <p:nvPr>
            <p:ph type="sldNum" sz="quarter" idx="4"/>
          </p:nvPr>
        </p:nvSpPr>
        <p:spPr/>
        <p:txBody>
          <a:bodyPr/>
          <a:lstStyle/>
          <a:p>
            <a:fld id="{AAD6B1B3-F1FC-411D-B349-86BD7C3F4E90}" type="slidenum">
              <a:rPr lang="en-US" smtClean="0"/>
              <a:pPr/>
              <a:t>49</a:t>
            </a:fld>
            <a:endParaRPr lang="en-US" dirty="0"/>
          </a:p>
        </p:txBody>
      </p:sp>
    </p:spTree>
    <p:extLst>
      <p:ext uri="{BB962C8B-B14F-4D97-AF65-F5344CB8AC3E}">
        <p14:creationId xmlns:p14="http://schemas.microsoft.com/office/powerpoint/2010/main" val="95684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t>
            </a:r>
            <a:r>
              <a:rPr lang="en-US" baseline="30000" dirty="0" smtClean="0"/>
              <a:t>rd</a:t>
            </a:r>
            <a:r>
              <a:rPr lang="en-US" dirty="0" smtClean="0"/>
              <a:t> IR- Microcomputer/Microchip</a:t>
            </a:r>
            <a:endParaRPr lang="en-US" dirty="0"/>
          </a:p>
        </p:txBody>
      </p:sp>
      <p:sp>
        <p:nvSpPr>
          <p:cNvPr id="4" name="Slide Number Placeholder 3"/>
          <p:cNvSpPr>
            <a:spLocks noGrp="1"/>
          </p:cNvSpPr>
          <p:nvPr>
            <p:ph type="sldNum" sz="quarter" idx="4"/>
          </p:nvPr>
        </p:nvSpPr>
        <p:spPr/>
        <p:txBody>
          <a:bodyPr/>
          <a:lstStyle/>
          <a:p>
            <a:fld id="{AAD6B1B3-F1FC-411D-B349-86BD7C3F4E90}" type="slidenum">
              <a:rPr lang="en-US" smtClean="0"/>
              <a:pPr/>
              <a:t>5</a:t>
            </a:fld>
            <a:endParaRPr lang="en-US" dirty="0"/>
          </a:p>
        </p:txBody>
      </p:sp>
      <p:pic>
        <p:nvPicPr>
          <p:cNvPr id="13314" name="Picture 2" descr="The role of semiconductors in tomorrow's technologies | Article | Chemistry  Wor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0678" y="1404874"/>
            <a:ext cx="7061888" cy="4445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7427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Slide Number Placeholder 3"/>
          <p:cNvSpPr>
            <a:spLocks noGrp="1"/>
          </p:cNvSpPr>
          <p:nvPr>
            <p:ph type="sldNum" sz="quarter" idx="4"/>
          </p:nvPr>
        </p:nvSpPr>
        <p:spPr/>
        <p:txBody>
          <a:bodyPr/>
          <a:lstStyle/>
          <a:p>
            <a:fld id="{AAD6B1B3-F1FC-411D-B349-86BD7C3F4E90}" type="slidenum">
              <a:rPr lang="en-US" smtClean="0"/>
              <a:pPr/>
              <a:t>50</a:t>
            </a:fld>
            <a:endParaRPr lang="en-US" dirty="0"/>
          </a:p>
        </p:txBody>
      </p:sp>
      <p:sp>
        <p:nvSpPr>
          <p:cNvPr id="7" name="TextBox 6"/>
          <p:cNvSpPr txBox="1"/>
          <p:nvPr/>
        </p:nvSpPr>
        <p:spPr>
          <a:xfrm>
            <a:off x="8933092" y="4260455"/>
            <a:ext cx="1249530" cy="523220"/>
          </a:xfrm>
          <a:prstGeom prst="rect">
            <a:avLst/>
          </a:prstGeom>
          <a:noFill/>
        </p:spPr>
        <p:txBody>
          <a:bodyPr wrap="square" rtlCol="0">
            <a:spAutoFit/>
          </a:bodyPr>
          <a:lstStyle/>
          <a:p>
            <a:r>
              <a:rPr lang="en-US" sz="2800" b="1" dirty="0" smtClean="0">
                <a:solidFill>
                  <a:schemeClr val="accent2">
                    <a:lumMod val="60000"/>
                    <a:lumOff val="40000"/>
                  </a:schemeClr>
                </a:solidFill>
              </a:rPr>
              <a:t>App Link</a:t>
            </a:r>
            <a:endParaRPr lang="en-US" sz="2800" b="1" dirty="0">
              <a:solidFill>
                <a:schemeClr val="accent2">
                  <a:lumMod val="60000"/>
                  <a:lumOff val="40000"/>
                </a:schemeClr>
              </a:solidFill>
            </a:endParaRPr>
          </a:p>
        </p:txBody>
      </p:sp>
      <p:pic>
        <p:nvPicPr>
          <p:cNvPr id="1026" name="Picture 2" descr="https://lh7-us.googleusercontent.com/ZVMpatOpNaMoYmUMAe4ActOuPtl688LOPJ9pfXwSgfFOJW7dhbI71nRx2TeYDKbn0zvaLFakNbm16nrb4UxkRBbad0o31MVpX5yfa9XCYzVGIuNnnwjNn6_rzsKoBthd1JWiZ0ZcZsH-hvfDzvtnF7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620" y="1802547"/>
            <a:ext cx="2120633" cy="21206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59604" y="4260455"/>
            <a:ext cx="1249530" cy="523220"/>
          </a:xfrm>
          <a:prstGeom prst="rect">
            <a:avLst/>
          </a:prstGeom>
          <a:noFill/>
        </p:spPr>
        <p:txBody>
          <a:bodyPr wrap="square" rtlCol="0">
            <a:spAutoFit/>
          </a:bodyPr>
          <a:lstStyle/>
          <a:p>
            <a:pPr algn="ctr"/>
            <a:r>
              <a:rPr lang="en-US" sz="2800" b="1" dirty="0" smtClean="0"/>
              <a:t>Slide Link</a:t>
            </a:r>
            <a:endParaRPr lang="en-US" sz="2800" b="1" dirty="0"/>
          </a:p>
        </p:txBody>
      </p:sp>
      <p:pic>
        <p:nvPicPr>
          <p:cNvPr id="1028" name="Picture 4" descr="https://lh7-us.googleusercontent.com/n-GuFdA2VaPXXjDHTkwSqB_y7EqE7YWJdis7-jbppxeqctD7v7mdpH0JFyL4X_hUoGKKFXp73xgnKohoxIg9wNZWiITM44UkdjT9IgTWrWfB_WlwOCfwetEDxs5AeRelwPzX4LiBiLG6Tr5j5r9Bw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791" y="1802546"/>
            <a:ext cx="2120633" cy="212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7494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 Development</a:t>
            </a:r>
            <a:endParaRPr lang="en-US" dirty="0"/>
          </a:p>
        </p:txBody>
      </p:sp>
      <p:sp>
        <p:nvSpPr>
          <p:cNvPr id="4" name="Slide Number Placeholder 3"/>
          <p:cNvSpPr>
            <a:spLocks noGrp="1"/>
          </p:cNvSpPr>
          <p:nvPr>
            <p:ph type="sldNum" sz="quarter" idx="4"/>
          </p:nvPr>
        </p:nvSpPr>
        <p:spPr/>
        <p:txBody>
          <a:bodyPr/>
          <a:lstStyle/>
          <a:p>
            <a:fld id="{AAD6B1B3-F1FC-411D-B349-86BD7C3F4E90}" type="slidenum">
              <a:rPr lang="en-US" smtClean="0"/>
              <a:pPr/>
              <a:t>51</a:t>
            </a:fld>
            <a:endParaRPr lang="en-US" dirty="0"/>
          </a:p>
        </p:txBody>
      </p:sp>
      <p:pic>
        <p:nvPicPr>
          <p:cNvPr id="5" name="Picture 4"/>
          <p:cNvPicPr>
            <a:picLocks noChangeAspect="1"/>
          </p:cNvPicPr>
          <p:nvPr/>
        </p:nvPicPr>
        <p:blipFill>
          <a:blip r:embed="rId2"/>
          <a:stretch>
            <a:fillRect/>
          </a:stretch>
        </p:blipFill>
        <p:spPr>
          <a:xfrm>
            <a:off x="1714500" y="1391183"/>
            <a:ext cx="7672387" cy="4696784"/>
          </a:xfrm>
          <a:prstGeom prst="rect">
            <a:avLst/>
          </a:prstGeom>
        </p:spPr>
      </p:pic>
    </p:spTree>
    <p:extLst>
      <p:ext uri="{BB962C8B-B14F-4D97-AF65-F5344CB8AC3E}">
        <p14:creationId xmlns:p14="http://schemas.microsoft.com/office/powerpoint/2010/main" val="24023980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4" name="Slide Number Placeholder 3"/>
          <p:cNvSpPr>
            <a:spLocks noGrp="1"/>
          </p:cNvSpPr>
          <p:nvPr>
            <p:ph type="sldNum" sz="quarter" idx="4"/>
          </p:nvPr>
        </p:nvSpPr>
        <p:spPr/>
        <p:txBody>
          <a:bodyPr/>
          <a:lstStyle/>
          <a:p>
            <a:fld id="{AAD6B1B3-F1FC-411D-B349-86BD7C3F4E90}" type="slidenum">
              <a:rPr lang="en-US" smtClean="0"/>
              <a:pPr/>
              <a:t>52</a:t>
            </a:fld>
            <a:endParaRPr lang="en-US" dirty="0"/>
          </a:p>
        </p:txBody>
      </p:sp>
      <p:pic>
        <p:nvPicPr>
          <p:cNvPr id="6" name="Picture 5"/>
          <p:cNvPicPr>
            <a:picLocks noChangeAspect="1"/>
          </p:cNvPicPr>
          <p:nvPr/>
        </p:nvPicPr>
        <p:blipFill>
          <a:blip r:embed="rId2"/>
          <a:stretch>
            <a:fillRect/>
          </a:stretch>
        </p:blipFill>
        <p:spPr>
          <a:xfrm>
            <a:off x="3525477" y="1434617"/>
            <a:ext cx="4897003" cy="4470883"/>
          </a:xfrm>
          <a:prstGeom prst="rect">
            <a:avLst/>
          </a:prstGeom>
        </p:spPr>
      </p:pic>
    </p:spTree>
    <p:extLst>
      <p:ext uri="{BB962C8B-B14F-4D97-AF65-F5344CB8AC3E}">
        <p14:creationId xmlns:p14="http://schemas.microsoft.com/office/powerpoint/2010/main" val="28861792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4" name="Slide Number Placeholder 3"/>
          <p:cNvSpPr>
            <a:spLocks noGrp="1"/>
          </p:cNvSpPr>
          <p:nvPr>
            <p:ph type="sldNum" sz="quarter" idx="4"/>
          </p:nvPr>
        </p:nvSpPr>
        <p:spPr/>
        <p:txBody>
          <a:bodyPr/>
          <a:lstStyle/>
          <a:p>
            <a:fld id="{AAD6B1B3-F1FC-411D-B349-86BD7C3F4E90}" type="slidenum">
              <a:rPr lang="en-US" smtClean="0"/>
              <a:pPr/>
              <a:t>53</a:t>
            </a:fld>
            <a:endParaRPr lang="en-US" dirty="0"/>
          </a:p>
        </p:txBody>
      </p:sp>
      <p:pic>
        <p:nvPicPr>
          <p:cNvPr id="6" name="Picture 5"/>
          <p:cNvPicPr>
            <a:picLocks noChangeAspect="1"/>
          </p:cNvPicPr>
          <p:nvPr/>
        </p:nvPicPr>
        <p:blipFill>
          <a:blip r:embed="rId2"/>
          <a:stretch>
            <a:fillRect/>
          </a:stretch>
        </p:blipFill>
        <p:spPr>
          <a:xfrm>
            <a:off x="3390900" y="1438705"/>
            <a:ext cx="5524500" cy="4601740"/>
          </a:xfrm>
          <a:prstGeom prst="rect">
            <a:avLst/>
          </a:prstGeom>
        </p:spPr>
      </p:pic>
    </p:spTree>
    <p:extLst>
      <p:ext uri="{BB962C8B-B14F-4D97-AF65-F5344CB8AC3E}">
        <p14:creationId xmlns:p14="http://schemas.microsoft.com/office/powerpoint/2010/main" val="40880000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Age</a:t>
            </a:r>
            <a:endParaRPr lang="en-US" dirty="0"/>
          </a:p>
        </p:txBody>
      </p:sp>
      <p:sp>
        <p:nvSpPr>
          <p:cNvPr id="4" name="Slide Number Placeholder 3"/>
          <p:cNvSpPr>
            <a:spLocks noGrp="1"/>
          </p:cNvSpPr>
          <p:nvPr>
            <p:ph type="sldNum" sz="quarter" idx="4"/>
          </p:nvPr>
        </p:nvSpPr>
        <p:spPr/>
        <p:txBody>
          <a:bodyPr/>
          <a:lstStyle/>
          <a:p>
            <a:fld id="{AAD6B1B3-F1FC-411D-B349-86BD7C3F4E90}" type="slidenum">
              <a:rPr lang="en-US" smtClean="0"/>
              <a:pPr/>
              <a:t>6</a:t>
            </a:fld>
            <a:endParaRPr lang="en-US" dirty="0"/>
          </a:p>
        </p:txBody>
      </p:sp>
      <p:sp>
        <p:nvSpPr>
          <p:cNvPr id="7" name="Rectangle 6"/>
          <p:cNvSpPr/>
          <p:nvPr/>
        </p:nvSpPr>
        <p:spPr>
          <a:xfrm>
            <a:off x="572729" y="1078957"/>
            <a:ext cx="10952522" cy="5078313"/>
          </a:xfrm>
          <a:prstGeom prst="rect">
            <a:avLst/>
          </a:prstGeom>
        </p:spPr>
        <p:txBody>
          <a:bodyPr wrap="square">
            <a:spAutoFit/>
          </a:bodyPr>
          <a:lstStyle/>
          <a:p>
            <a:pPr algn="just"/>
            <a:r>
              <a:rPr lang="en-US" dirty="0">
                <a:solidFill>
                  <a:srgbClr val="282829"/>
                </a:solidFill>
                <a:latin typeface="-apple-system"/>
              </a:rPr>
              <a:t>There are two events in human history that drive technology and medicine forward. </a:t>
            </a:r>
            <a:endParaRPr lang="en-US" dirty="0" smtClean="0">
              <a:solidFill>
                <a:srgbClr val="282829"/>
              </a:solidFill>
              <a:latin typeface="-apple-system"/>
            </a:endParaRPr>
          </a:p>
          <a:p>
            <a:pPr algn="just"/>
            <a:r>
              <a:rPr lang="en-US" dirty="0" smtClean="0">
                <a:solidFill>
                  <a:srgbClr val="282829"/>
                </a:solidFill>
                <a:latin typeface="-apple-system"/>
              </a:rPr>
              <a:t>War</a:t>
            </a:r>
            <a:r>
              <a:rPr lang="en-US" dirty="0">
                <a:solidFill>
                  <a:srgbClr val="282829"/>
                </a:solidFill>
                <a:latin typeface="-apple-system"/>
              </a:rPr>
              <a:t>, and the Space Race. The Space Race was a diversion of wartime technology during the Cold War between the United States and the Soviet Union</a:t>
            </a:r>
            <a:r>
              <a:rPr lang="en-US" dirty="0" smtClean="0">
                <a:solidFill>
                  <a:srgbClr val="282829"/>
                </a:solidFill>
                <a:latin typeface="-apple-system"/>
              </a:rPr>
              <a:t>.</a:t>
            </a:r>
          </a:p>
          <a:p>
            <a:pPr algn="just"/>
            <a:endParaRPr lang="en-US" dirty="0">
              <a:solidFill>
                <a:srgbClr val="282829"/>
              </a:solidFill>
              <a:latin typeface="-apple-system"/>
            </a:endParaRPr>
          </a:p>
          <a:p>
            <a:pPr algn="just"/>
            <a:r>
              <a:rPr lang="en-US" dirty="0" smtClean="0">
                <a:solidFill>
                  <a:srgbClr val="282829"/>
                </a:solidFill>
                <a:latin typeface="-apple-system"/>
              </a:rPr>
              <a:t>Both </a:t>
            </a:r>
            <a:r>
              <a:rPr lang="en-US" dirty="0">
                <a:solidFill>
                  <a:srgbClr val="282829"/>
                </a:solidFill>
                <a:latin typeface="-apple-system"/>
              </a:rPr>
              <a:t>were smart enough to not want to prove their capability of accurately launching nuclear missiles toward each other by actually launching nuclear missiles</a:t>
            </a:r>
            <a:r>
              <a:rPr lang="en-US" dirty="0" smtClean="0">
                <a:solidFill>
                  <a:srgbClr val="282829"/>
                </a:solidFill>
                <a:latin typeface="-apple-system"/>
              </a:rPr>
              <a:t>.</a:t>
            </a:r>
          </a:p>
          <a:p>
            <a:pPr algn="just"/>
            <a:r>
              <a:rPr lang="en-US" dirty="0" smtClean="0">
                <a:solidFill>
                  <a:srgbClr val="282829"/>
                </a:solidFill>
                <a:latin typeface="-apple-system"/>
              </a:rPr>
              <a:t> </a:t>
            </a:r>
          </a:p>
          <a:p>
            <a:pPr algn="just"/>
            <a:r>
              <a:rPr lang="en-US" dirty="0" smtClean="0">
                <a:solidFill>
                  <a:srgbClr val="282829"/>
                </a:solidFill>
                <a:latin typeface="-apple-system"/>
              </a:rPr>
              <a:t>Instead </a:t>
            </a:r>
            <a:r>
              <a:rPr lang="en-US" dirty="0">
                <a:solidFill>
                  <a:srgbClr val="282829"/>
                </a:solidFill>
                <a:latin typeface="-apple-system"/>
              </a:rPr>
              <a:t>both sides set out to prove that our rocket technology (which “wink </a:t>
            </a:r>
            <a:r>
              <a:rPr lang="en-US" dirty="0" err="1">
                <a:solidFill>
                  <a:srgbClr val="282829"/>
                </a:solidFill>
                <a:latin typeface="-apple-system"/>
              </a:rPr>
              <a:t>wink</a:t>
            </a:r>
            <a:r>
              <a:rPr lang="en-US" dirty="0">
                <a:solidFill>
                  <a:srgbClr val="282829"/>
                </a:solidFill>
                <a:latin typeface="-apple-system"/>
              </a:rPr>
              <a:t>” could also be used to deliver nuclear bombs if we wanted to) was bigger and better than the other. </a:t>
            </a:r>
            <a:endParaRPr lang="en-US" dirty="0" smtClean="0">
              <a:solidFill>
                <a:srgbClr val="282829"/>
              </a:solidFill>
              <a:latin typeface="-apple-system"/>
            </a:endParaRPr>
          </a:p>
          <a:p>
            <a:pPr algn="just"/>
            <a:endParaRPr lang="en-US" dirty="0" smtClean="0">
              <a:solidFill>
                <a:srgbClr val="282829"/>
              </a:solidFill>
              <a:latin typeface="-apple-system"/>
            </a:endParaRPr>
          </a:p>
          <a:p>
            <a:pPr algn="just"/>
            <a:endParaRPr lang="en-US" dirty="0">
              <a:solidFill>
                <a:srgbClr val="282829"/>
              </a:solidFill>
              <a:latin typeface="-apple-system"/>
            </a:endParaRPr>
          </a:p>
          <a:p>
            <a:pPr algn="just"/>
            <a:r>
              <a:rPr lang="en-US" dirty="0" smtClean="0">
                <a:solidFill>
                  <a:srgbClr val="282829"/>
                </a:solidFill>
                <a:latin typeface="-apple-system"/>
              </a:rPr>
              <a:t>The </a:t>
            </a:r>
            <a:r>
              <a:rPr lang="en-US" dirty="0">
                <a:solidFill>
                  <a:srgbClr val="282829"/>
                </a:solidFill>
                <a:latin typeface="-apple-system"/>
              </a:rPr>
              <a:t>race to the moon drove forward tremendous advances in solid state electronics and micro circuitry, materials, communications, computer science, solar energy, robotics, artificial intelligence medicine. </a:t>
            </a:r>
            <a:endParaRPr lang="en-US" dirty="0" smtClean="0">
              <a:solidFill>
                <a:srgbClr val="282829"/>
              </a:solidFill>
              <a:latin typeface="-apple-system"/>
            </a:endParaRPr>
          </a:p>
          <a:p>
            <a:pPr algn="just"/>
            <a:r>
              <a:rPr lang="en-US" dirty="0" smtClean="0">
                <a:solidFill>
                  <a:srgbClr val="282829"/>
                </a:solidFill>
                <a:latin typeface="-apple-system"/>
              </a:rPr>
              <a:t>There </a:t>
            </a:r>
            <a:r>
              <a:rPr lang="en-US" dirty="0">
                <a:solidFill>
                  <a:srgbClr val="282829"/>
                </a:solidFill>
                <a:latin typeface="-apple-system"/>
              </a:rPr>
              <a:t>is hardly a science, technology or industry that was not involved in some way by the space race</a:t>
            </a:r>
            <a:r>
              <a:rPr lang="en-US" dirty="0" smtClean="0">
                <a:solidFill>
                  <a:srgbClr val="282829"/>
                </a:solidFill>
                <a:latin typeface="-apple-system"/>
              </a:rPr>
              <a:t>.</a:t>
            </a:r>
          </a:p>
          <a:p>
            <a:pPr algn="just"/>
            <a:r>
              <a:rPr lang="en-US" dirty="0" smtClean="0">
                <a:solidFill>
                  <a:srgbClr val="282829"/>
                </a:solidFill>
                <a:latin typeface="-apple-system"/>
              </a:rPr>
              <a:t> </a:t>
            </a:r>
            <a:endParaRPr lang="en-US" dirty="0">
              <a:solidFill>
                <a:srgbClr val="282829"/>
              </a:solidFill>
              <a:latin typeface="-apple-system"/>
            </a:endParaRPr>
          </a:p>
          <a:p>
            <a:pPr algn="just"/>
            <a:endParaRPr lang="en-US" dirty="0" smtClean="0">
              <a:solidFill>
                <a:srgbClr val="282829"/>
              </a:solidFill>
              <a:latin typeface="-apple-system"/>
            </a:endParaRPr>
          </a:p>
          <a:p>
            <a:pPr algn="just"/>
            <a:r>
              <a:rPr lang="en-US" dirty="0" smtClean="0">
                <a:solidFill>
                  <a:srgbClr val="282829"/>
                </a:solidFill>
                <a:latin typeface="-apple-system"/>
              </a:rPr>
              <a:t>You </a:t>
            </a:r>
            <a:r>
              <a:rPr lang="en-US" dirty="0">
                <a:solidFill>
                  <a:srgbClr val="282829"/>
                </a:solidFill>
                <a:latin typeface="-apple-system"/>
              </a:rPr>
              <a:t>can type in “Spin offs of space exploration” for a list of the thousands of products we use today traceable directly back to the space program. This is why space exploration continues today.</a:t>
            </a:r>
            <a:endParaRPr lang="en-US" dirty="0"/>
          </a:p>
        </p:txBody>
      </p:sp>
    </p:spTree>
    <p:extLst>
      <p:ext uri="{BB962C8B-B14F-4D97-AF65-F5344CB8AC3E}">
        <p14:creationId xmlns:p14="http://schemas.microsoft.com/office/powerpoint/2010/main" val="1706119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Incredible </a:t>
            </a:r>
            <a:r>
              <a:rPr lang="en-US" dirty="0"/>
              <a:t>adventure story</a:t>
            </a:r>
          </a:p>
        </p:txBody>
      </p:sp>
      <p:sp>
        <p:nvSpPr>
          <p:cNvPr id="3" name="Content Placeholder 2"/>
          <p:cNvSpPr>
            <a:spLocks noGrp="1"/>
          </p:cNvSpPr>
          <p:nvPr>
            <p:ph idx="1"/>
          </p:nvPr>
        </p:nvSpPr>
        <p:spPr/>
        <p:txBody>
          <a:bodyPr>
            <a:normAutofit lnSpcReduction="10000"/>
          </a:bodyPr>
          <a:lstStyle/>
          <a:p>
            <a:r>
              <a:rPr lang="en-US" dirty="0"/>
              <a:t>Imagine it's the late 1700s, and people mostly work on farms or in small workshops. Then, something amazing happens: inventors create machines that can do work faster and easier than people ever could. This is the First Industrial Revolution, and it starts with machines powered by water and steam. Factories pop up, and people move to cities to work. </a:t>
            </a:r>
          </a:p>
        </p:txBody>
      </p:sp>
      <p:sp>
        <p:nvSpPr>
          <p:cNvPr id="4" name="Slide Number Placeholder 3"/>
          <p:cNvSpPr>
            <a:spLocks noGrp="1"/>
          </p:cNvSpPr>
          <p:nvPr>
            <p:ph type="sldNum" sz="quarter" idx="12"/>
          </p:nvPr>
        </p:nvSpPr>
        <p:spPr/>
        <p:txBody>
          <a:bodyPr/>
          <a:lstStyle/>
          <a:p>
            <a:fld id="{AAD6B1B3-F1FC-411D-B349-86BD7C3F4E90}" type="slidenum">
              <a:rPr lang="en-US" smtClean="0"/>
              <a:pPr/>
              <a:t>7</a:t>
            </a:fld>
            <a:endParaRPr lang="en-US" dirty="0"/>
          </a:p>
        </p:txBody>
      </p:sp>
      <p:pic>
        <p:nvPicPr>
          <p:cNvPr id="2050" name="Picture 2" descr="The Fourth Industrial Revolution | Essay by Klaus Schwab | Britannica"/>
          <p:cNvPicPr>
            <a:picLocks noGrp="1" noChangeAspect="1" noChangeArrowheads="1"/>
          </p:cNvPicPr>
          <p:nvPr>
            <p:ph type="pic" sz="quarter" idx="13"/>
          </p:nvPr>
        </p:nvPicPr>
        <p:blipFill>
          <a:blip r:embed="rId2" cstate="print">
            <a:extLst>
              <a:ext uri="{28A0092B-C50C-407E-A947-70E740481C1C}">
                <a14:useLocalDpi xmlns:a14="http://schemas.microsoft.com/office/drawing/2010/main" val="0"/>
              </a:ext>
            </a:extLst>
          </a:blip>
          <a:srcRect t="3401" b="340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210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Incredible adventure </a:t>
            </a:r>
            <a:r>
              <a:rPr lang="en-US" dirty="0" smtClean="0"/>
              <a:t>story continues to 2</a:t>
            </a:r>
            <a:r>
              <a:rPr lang="en-US" baseline="30000" dirty="0" smtClean="0"/>
              <a:t>nd</a:t>
            </a:r>
            <a:r>
              <a:rPr lang="en-US" dirty="0" smtClean="0"/>
              <a:t> IR</a:t>
            </a:r>
            <a:endParaRPr lang="en-US" dirty="0"/>
          </a:p>
        </p:txBody>
      </p:sp>
      <p:sp>
        <p:nvSpPr>
          <p:cNvPr id="3" name="Content Placeholder 2"/>
          <p:cNvSpPr>
            <a:spLocks noGrp="1"/>
          </p:cNvSpPr>
          <p:nvPr>
            <p:ph idx="1"/>
          </p:nvPr>
        </p:nvSpPr>
        <p:spPr/>
        <p:txBody>
          <a:bodyPr/>
          <a:lstStyle/>
          <a:p>
            <a:r>
              <a:rPr lang="en-US" dirty="0"/>
              <a:t>Fast forward to the late 1800s and early 1900s, and we enter the Second Industrial Revolution. Now, electricity powers machines, and new inventions like the telephone and the automobile change how we live and connect with each other.</a:t>
            </a:r>
          </a:p>
        </p:txBody>
      </p:sp>
      <p:sp>
        <p:nvSpPr>
          <p:cNvPr id="4" name="Slide Number Placeholder 3"/>
          <p:cNvSpPr>
            <a:spLocks noGrp="1"/>
          </p:cNvSpPr>
          <p:nvPr>
            <p:ph type="sldNum" sz="quarter" idx="12"/>
          </p:nvPr>
        </p:nvSpPr>
        <p:spPr/>
        <p:txBody>
          <a:bodyPr/>
          <a:lstStyle/>
          <a:p>
            <a:fld id="{AAD6B1B3-F1FC-411D-B349-86BD7C3F4E90}" type="slidenum">
              <a:rPr lang="en-US" smtClean="0"/>
              <a:pPr/>
              <a:t>8</a:t>
            </a:fld>
            <a:endParaRPr lang="en-US" dirty="0"/>
          </a:p>
        </p:txBody>
      </p:sp>
      <p:sp>
        <p:nvSpPr>
          <p:cNvPr id="5" name="Picture Placeholder 4"/>
          <p:cNvSpPr>
            <a:spLocks noGrp="1"/>
          </p:cNvSpPr>
          <p:nvPr>
            <p:ph type="pic" sz="quarter" idx="13"/>
          </p:nvPr>
        </p:nvSpPr>
        <p:spPr/>
      </p:sp>
      <p:pic>
        <p:nvPicPr>
          <p:cNvPr id="6" name="Picture 2" descr="The Fourth Industrial Revolution | Essay by Klaus Schwab | Britannica"/>
          <p:cNvPicPr>
            <a:picLocks noChangeAspect="1" noChangeArrowheads="1"/>
          </p:cNvPicPr>
          <p:nvPr/>
        </p:nvPicPr>
        <p:blipFill>
          <a:blip r:embed="rId2" cstate="print">
            <a:extLst>
              <a:ext uri="{28A0092B-C50C-407E-A947-70E740481C1C}">
                <a14:useLocalDpi xmlns:a14="http://schemas.microsoft.com/office/drawing/2010/main" val="0"/>
              </a:ext>
            </a:extLst>
          </a:blip>
          <a:srcRect t="3401" b="3401"/>
          <a:stretch>
            <a:fillRect/>
          </a:stretch>
        </p:blipFill>
        <p:spPr bwMode="auto">
          <a:xfrm>
            <a:off x="6910086" y="1415845"/>
            <a:ext cx="5112052" cy="476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9923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Incredible adventure </a:t>
            </a:r>
            <a:r>
              <a:rPr lang="en-US" dirty="0" smtClean="0"/>
              <a:t>story continues to 3</a:t>
            </a:r>
            <a:r>
              <a:rPr lang="en-US" baseline="30000" dirty="0"/>
              <a:t>r</a:t>
            </a:r>
            <a:r>
              <a:rPr lang="en-US" baseline="30000" dirty="0" smtClean="0"/>
              <a:t>d</a:t>
            </a:r>
            <a:r>
              <a:rPr lang="en-US" dirty="0" smtClean="0"/>
              <a:t> IR</a:t>
            </a:r>
            <a:endParaRPr lang="en-US" dirty="0"/>
          </a:p>
        </p:txBody>
      </p:sp>
      <p:sp>
        <p:nvSpPr>
          <p:cNvPr id="3" name="Content Placeholder 2"/>
          <p:cNvSpPr>
            <a:spLocks noGrp="1"/>
          </p:cNvSpPr>
          <p:nvPr>
            <p:ph idx="1"/>
          </p:nvPr>
        </p:nvSpPr>
        <p:spPr/>
        <p:txBody>
          <a:bodyPr/>
          <a:lstStyle/>
          <a:p>
            <a:r>
              <a:rPr lang="en-US" dirty="0"/>
              <a:t>Next, we jump to the mid-20th century for the Third Industrial Revolution, where computers and electronics come into play. Factories become more advanced with robots, and the internet starts to link people around the world. </a:t>
            </a:r>
          </a:p>
        </p:txBody>
      </p:sp>
      <p:sp>
        <p:nvSpPr>
          <p:cNvPr id="4" name="Slide Number Placeholder 3"/>
          <p:cNvSpPr>
            <a:spLocks noGrp="1"/>
          </p:cNvSpPr>
          <p:nvPr>
            <p:ph type="sldNum" sz="quarter" idx="12"/>
          </p:nvPr>
        </p:nvSpPr>
        <p:spPr/>
        <p:txBody>
          <a:bodyPr/>
          <a:lstStyle/>
          <a:p>
            <a:fld id="{AAD6B1B3-F1FC-411D-B349-86BD7C3F4E90}" type="slidenum">
              <a:rPr lang="en-US" smtClean="0"/>
              <a:pPr/>
              <a:t>9</a:t>
            </a:fld>
            <a:endParaRPr lang="en-US" dirty="0"/>
          </a:p>
        </p:txBody>
      </p:sp>
      <p:sp>
        <p:nvSpPr>
          <p:cNvPr id="5" name="Picture Placeholder 4"/>
          <p:cNvSpPr>
            <a:spLocks noGrp="1"/>
          </p:cNvSpPr>
          <p:nvPr>
            <p:ph type="pic" sz="quarter" idx="13"/>
          </p:nvPr>
        </p:nvSpPr>
        <p:spPr/>
      </p:sp>
      <p:pic>
        <p:nvPicPr>
          <p:cNvPr id="6" name="Picture 2" descr="The Fourth Industrial Revolution | Essay by Klaus Schwab | Britannica"/>
          <p:cNvPicPr>
            <a:picLocks noChangeAspect="1" noChangeArrowheads="1"/>
          </p:cNvPicPr>
          <p:nvPr/>
        </p:nvPicPr>
        <p:blipFill>
          <a:blip r:embed="rId2" cstate="print">
            <a:extLst>
              <a:ext uri="{28A0092B-C50C-407E-A947-70E740481C1C}">
                <a14:useLocalDpi xmlns:a14="http://schemas.microsoft.com/office/drawing/2010/main" val="0"/>
              </a:ext>
            </a:extLst>
          </a:blip>
          <a:srcRect t="3401" b="3401"/>
          <a:stretch>
            <a:fillRect/>
          </a:stretch>
        </p:blipFill>
        <p:spPr bwMode="auto">
          <a:xfrm>
            <a:off x="6910086" y="1415845"/>
            <a:ext cx="5112052" cy="476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885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2">
      <a:majorFont>
        <a:latin typeface="Microsoft Himalaya"/>
        <a:ea typeface=""/>
        <a:cs typeface=""/>
      </a:majorFont>
      <a:minorFont>
        <a:latin typeface="Microsoft Himalay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8633</TotalTime>
  <Words>1950</Words>
  <Application>Microsoft Office PowerPoint</Application>
  <PresentationFormat>Widescreen</PresentationFormat>
  <Paragraphs>234</Paragraphs>
  <Slides>53</Slides>
  <Notes>3</Notes>
  <HiddenSlides>9</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-apple-system</vt:lpstr>
      <vt:lpstr>Arial</vt:lpstr>
      <vt:lpstr>Calibri</vt:lpstr>
      <vt:lpstr>Microsoft Himalaya</vt:lpstr>
      <vt:lpstr>Tahoma</vt:lpstr>
      <vt:lpstr>Wingdings</vt:lpstr>
      <vt:lpstr>Office Theme</vt:lpstr>
      <vt:lpstr>PowerPoint Presentation</vt:lpstr>
      <vt:lpstr>First IR</vt:lpstr>
      <vt:lpstr>Second IR</vt:lpstr>
      <vt:lpstr>Spinoff of Cold/Space War</vt:lpstr>
      <vt:lpstr>3rd IR- Microcomputer/Microchip</vt:lpstr>
      <vt:lpstr>Space Age</vt:lpstr>
      <vt:lpstr>Incredible adventure story</vt:lpstr>
      <vt:lpstr>Incredible adventure story continues to 2nd IR</vt:lpstr>
      <vt:lpstr>Incredible adventure story continues to 3rd IR</vt:lpstr>
      <vt:lpstr>Incredible adventure story continues to 4th IR</vt:lpstr>
      <vt:lpstr>PowerPoint Presentation</vt:lpstr>
      <vt:lpstr>PowerPoint Presentation</vt:lpstr>
      <vt:lpstr>PowerPoint Presentation</vt:lpstr>
      <vt:lpstr>PowerPoint Presentation</vt:lpstr>
      <vt:lpstr>Components of 4th IR</vt:lpstr>
      <vt:lpstr>Characteristics of 4th IR</vt:lpstr>
      <vt:lpstr>Characteristics of 4th IR</vt:lpstr>
      <vt:lpstr>Characteristics of 4th IR</vt:lpstr>
      <vt:lpstr>Artificial Intelligence and Machine Learning</vt:lpstr>
      <vt:lpstr>Internet of Things (IoT):</vt:lpstr>
      <vt:lpstr>Big Data and Analytics:</vt:lpstr>
      <vt:lpstr>Blockchain</vt:lpstr>
      <vt:lpstr>Robotics</vt:lpstr>
      <vt:lpstr>3D Printing (Additive Manufacturing)</vt:lpstr>
      <vt:lpstr>Augmented Reality (AR) and Virtual Reality (VR)</vt:lpstr>
      <vt:lpstr>Quantum Computing</vt:lpstr>
      <vt:lpstr>Advanced Wireless Technologies (5G and Beyond)</vt:lpstr>
      <vt:lpstr>Biotechnology</vt:lpstr>
      <vt:lpstr>Nanotechnology</vt:lpstr>
      <vt:lpstr>Cybersecurity</vt:lpstr>
      <vt:lpstr>PowerPoint Presentation</vt:lpstr>
      <vt:lpstr>PowerPoint Presentation</vt:lpstr>
      <vt:lpstr>PowerPoint Presentation</vt:lpstr>
      <vt:lpstr>PowerPoint Presentation</vt:lpstr>
      <vt:lpstr>Background</vt:lpstr>
      <vt:lpstr>Research gap with respect to critical analysis of literatures</vt:lpstr>
      <vt:lpstr>Research Opportunity</vt:lpstr>
      <vt:lpstr>Research Opportunity</vt:lpstr>
      <vt:lpstr>Objectives</vt:lpstr>
      <vt:lpstr>Methodology</vt:lpstr>
      <vt:lpstr>Findings-Cloud-Based App Development</vt:lpstr>
      <vt:lpstr>Findings-Regional Scale Flood Mapping and Estimation</vt:lpstr>
      <vt:lpstr>Findings-Divisional Scale</vt:lpstr>
      <vt:lpstr>Findings-District Scale</vt:lpstr>
      <vt:lpstr>Findings-Subdistrict/Upazila Scale</vt:lpstr>
      <vt:lpstr>Findings-Future Flood Mapping and Modelling</vt:lpstr>
      <vt:lpstr>Discussion</vt:lpstr>
      <vt:lpstr>Limitations and Future Research Directions</vt:lpstr>
      <vt:lpstr>Conclusion</vt:lpstr>
      <vt:lpstr>Thank You</vt:lpstr>
      <vt:lpstr>Skill Development</vt:lpstr>
      <vt:lpstr>Python</vt:lpstr>
      <vt:lpstr>Python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Imam Sohel</dc:creator>
  <cp:lastModifiedBy>USAR</cp:lastModifiedBy>
  <cp:revision>1049</cp:revision>
  <cp:lastPrinted>2022-10-13T07:58:05Z</cp:lastPrinted>
  <dcterms:created xsi:type="dcterms:W3CDTF">2019-09-16T18:14:31Z</dcterms:created>
  <dcterms:modified xsi:type="dcterms:W3CDTF">2024-06-05T06:18:31Z</dcterms:modified>
</cp:coreProperties>
</file>